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8"/>
  </p:notesMasterIdLst>
  <p:sldIdLst>
    <p:sldId id="404" r:id="rId2"/>
    <p:sldId id="405" r:id="rId3"/>
    <p:sldId id="406" r:id="rId4"/>
    <p:sldId id="407" r:id="rId5"/>
    <p:sldId id="408" r:id="rId6"/>
    <p:sldId id="409" r:id="rId7"/>
    <p:sldId id="410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471" r:id="rId69"/>
    <p:sldId id="472" r:id="rId70"/>
    <p:sldId id="473" r:id="rId71"/>
    <p:sldId id="474" r:id="rId72"/>
    <p:sldId id="475" r:id="rId73"/>
    <p:sldId id="476" r:id="rId74"/>
    <p:sldId id="477" r:id="rId75"/>
    <p:sldId id="478" r:id="rId76"/>
    <p:sldId id="479" r:id="rId77"/>
    <p:sldId id="480" r:id="rId78"/>
    <p:sldId id="481" r:id="rId79"/>
    <p:sldId id="482" r:id="rId80"/>
    <p:sldId id="483" r:id="rId81"/>
    <p:sldId id="484" r:id="rId82"/>
    <p:sldId id="485" r:id="rId83"/>
    <p:sldId id="486" r:id="rId84"/>
    <p:sldId id="487" r:id="rId85"/>
    <p:sldId id="488" r:id="rId86"/>
    <p:sldId id="489" r:id="rId87"/>
    <p:sldId id="490" r:id="rId88"/>
    <p:sldId id="491" r:id="rId89"/>
    <p:sldId id="492" r:id="rId90"/>
    <p:sldId id="493" r:id="rId91"/>
    <p:sldId id="494" r:id="rId92"/>
    <p:sldId id="495" r:id="rId93"/>
    <p:sldId id="496" r:id="rId94"/>
    <p:sldId id="497" r:id="rId95"/>
    <p:sldId id="498" r:id="rId96"/>
    <p:sldId id="499" r:id="rId97"/>
    <p:sldId id="500" r:id="rId98"/>
    <p:sldId id="501" r:id="rId99"/>
    <p:sldId id="502" r:id="rId100"/>
    <p:sldId id="503" r:id="rId101"/>
    <p:sldId id="504" r:id="rId102"/>
    <p:sldId id="505" r:id="rId103"/>
    <p:sldId id="506" r:id="rId104"/>
    <p:sldId id="507" r:id="rId105"/>
    <p:sldId id="508" r:id="rId106"/>
    <p:sldId id="509" r:id="rId107"/>
    <p:sldId id="510" r:id="rId108"/>
    <p:sldId id="511" r:id="rId109"/>
    <p:sldId id="512" r:id="rId110"/>
    <p:sldId id="513" r:id="rId111"/>
    <p:sldId id="514" r:id="rId112"/>
    <p:sldId id="515" r:id="rId113"/>
    <p:sldId id="516" r:id="rId114"/>
    <p:sldId id="517" r:id="rId115"/>
    <p:sldId id="518" r:id="rId116"/>
    <p:sldId id="519" r:id="rId117"/>
    <p:sldId id="520" r:id="rId118"/>
    <p:sldId id="521" r:id="rId119"/>
    <p:sldId id="522" r:id="rId120"/>
    <p:sldId id="523" r:id="rId121"/>
    <p:sldId id="524" r:id="rId122"/>
    <p:sldId id="525" r:id="rId123"/>
    <p:sldId id="526" r:id="rId124"/>
    <p:sldId id="527" r:id="rId125"/>
    <p:sldId id="528" r:id="rId126"/>
    <p:sldId id="529" r:id="rId127"/>
    <p:sldId id="530" r:id="rId128"/>
    <p:sldId id="531" r:id="rId129"/>
    <p:sldId id="532" r:id="rId130"/>
    <p:sldId id="533" r:id="rId131"/>
    <p:sldId id="534" r:id="rId132"/>
    <p:sldId id="535" r:id="rId133"/>
    <p:sldId id="536" r:id="rId134"/>
    <p:sldId id="537" r:id="rId135"/>
    <p:sldId id="538" r:id="rId136"/>
    <p:sldId id="539" r:id="rId137"/>
    <p:sldId id="540" r:id="rId138"/>
    <p:sldId id="541" r:id="rId139"/>
    <p:sldId id="542" r:id="rId140"/>
    <p:sldId id="543" r:id="rId141"/>
    <p:sldId id="544" r:id="rId142"/>
    <p:sldId id="545" r:id="rId143"/>
    <p:sldId id="546" r:id="rId144"/>
    <p:sldId id="547" r:id="rId145"/>
    <p:sldId id="548" r:id="rId146"/>
    <p:sldId id="549" r:id="rId147"/>
    <p:sldId id="550" r:id="rId148"/>
    <p:sldId id="551" r:id="rId149"/>
    <p:sldId id="552" r:id="rId150"/>
    <p:sldId id="553" r:id="rId151"/>
    <p:sldId id="554" r:id="rId152"/>
    <p:sldId id="555" r:id="rId153"/>
    <p:sldId id="556" r:id="rId154"/>
    <p:sldId id="557" r:id="rId155"/>
    <p:sldId id="558" r:id="rId156"/>
    <p:sldId id="559" r:id="rId157"/>
    <p:sldId id="560" r:id="rId158"/>
    <p:sldId id="561" r:id="rId159"/>
    <p:sldId id="562" r:id="rId160"/>
    <p:sldId id="563" r:id="rId161"/>
    <p:sldId id="564" r:id="rId162"/>
    <p:sldId id="565" r:id="rId163"/>
    <p:sldId id="566" r:id="rId164"/>
    <p:sldId id="567" r:id="rId165"/>
    <p:sldId id="568" r:id="rId166"/>
    <p:sldId id="569" r:id="rId167"/>
    <p:sldId id="570" r:id="rId168"/>
    <p:sldId id="571" r:id="rId169"/>
    <p:sldId id="572" r:id="rId170"/>
    <p:sldId id="573" r:id="rId171"/>
    <p:sldId id="574" r:id="rId172"/>
    <p:sldId id="575" r:id="rId173"/>
    <p:sldId id="576" r:id="rId174"/>
    <p:sldId id="577" r:id="rId175"/>
    <p:sldId id="578" r:id="rId176"/>
    <p:sldId id="579" r:id="rId177"/>
    <p:sldId id="580" r:id="rId178"/>
    <p:sldId id="581" r:id="rId179"/>
    <p:sldId id="582" r:id="rId180"/>
    <p:sldId id="583" r:id="rId181"/>
    <p:sldId id="584" r:id="rId182"/>
    <p:sldId id="585" r:id="rId183"/>
    <p:sldId id="586" r:id="rId184"/>
    <p:sldId id="587" r:id="rId185"/>
    <p:sldId id="588" r:id="rId186"/>
    <p:sldId id="589" r:id="rId187"/>
    <p:sldId id="590" r:id="rId188"/>
    <p:sldId id="591" r:id="rId189"/>
    <p:sldId id="592" r:id="rId190"/>
    <p:sldId id="593" r:id="rId191"/>
    <p:sldId id="594" r:id="rId192"/>
    <p:sldId id="595" r:id="rId193"/>
    <p:sldId id="596" r:id="rId194"/>
    <p:sldId id="597" r:id="rId195"/>
    <p:sldId id="598" r:id="rId196"/>
    <p:sldId id="599" r:id="rId197"/>
    <p:sldId id="600" r:id="rId198"/>
    <p:sldId id="601" r:id="rId199"/>
    <p:sldId id="602" r:id="rId200"/>
    <p:sldId id="603" r:id="rId201"/>
    <p:sldId id="604" r:id="rId202"/>
    <p:sldId id="605" r:id="rId203"/>
    <p:sldId id="606" r:id="rId204"/>
    <p:sldId id="607" r:id="rId205"/>
    <p:sldId id="608" r:id="rId206"/>
    <p:sldId id="609" r:id="rId207"/>
    <p:sldId id="610" r:id="rId208"/>
    <p:sldId id="611" r:id="rId209"/>
    <p:sldId id="612" r:id="rId210"/>
    <p:sldId id="613" r:id="rId211"/>
    <p:sldId id="614" r:id="rId212"/>
    <p:sldId id="615" r:id="rId213"/>
    <p:sldId id="616" r:id="rId214"/>
    <p:sldId id="617" r:id="rId215"/>
    <p:sldId id="618" r:id="rId216"/>
    <p:sldId id="619" r:id="rId217"/>
    <p:sldId id="620" r:id="rId218"/>
    <p:sldId id="621" r:id="rId219"/>
    <p:sldId id="622" r:id="rId220"/>
    <p:sldId id="623" r:id="rId221"/>
    <p:sldId id="624" r:id="rId222"/>
    <p:sldId id="625" r:id="rId223"/>
    <p:sldId id="626" r:id="rId224"/>
    <p:sldId id="627" r:id="rId225"/>
    <p:sldId id="628" r:id="rId226"/>
    <p:sldId id="629" r:id="rId227"/>
    <p:sldId id="630" r:id="rId228"/>
    <p:sldId id="631" r:id="rId229"/>
    <p:sldId id="632" r:id="rId230"/>
    <p:sldId id="633" r:id="rId231"/>
    <p:sldId id="634" r:id="rId232"/>
    <p:sldId id="635" r:id="rId233"/>
    <p:sldId id="636" r:id="rId234"/>
    <p:sldId id="637" r:id="rId235"/>
    <p:sldId id="638" r:id="rId236"/>
    <p:sldId id="639" r:id="rId2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9"/>
      <p:bold r:id="rId240"/>
      <p:italic r:id="rId241"/>
      <p:boldItalic r:id="rId242"/>
    </p:embeddedFont>
    <p:embeddedFont>
      <p:font typeface="Calibri Light" panose="020F0302020204030204" pitchFamily="34" charset="0"/>
      <p:regular r:id="rId243"/>
      <p:italic r:id="rId244"/>
    </p:embeddedFont>
    <p:embeddedFont>
      <p:font typeface="Cambria Math" panose="02040503050406030204" pitchFamily="18" charset="0"/>
      <p:regular r:id="rId245"/>
    </p:embeddedFont>
    <p:embeddedFont>
      <p:font typeface="Segoe Print" panose="02000800000000000000" pitchFamily="2" charset="0"/>
      <p:bold r:id="rId2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 Weld" initials="" lastIdx="3" clrIdx="0"/>
  <p:cmAuthor id="1" name="Arman Cohan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0FC"/>
    <a:srgbClr val="C5D9FF"/>
    <a:srgbClr val="000000"/>
    <a:srgbClr val="3D63A7"/>
    <a:srgbClr val="7A94C3"/>
    <a:srgbClr val="D3DBEB"/>
    <a:srgbClr val="FFFFFF"/>
    <a:srgbClr val="DAE3F3"/>
    <a:srgbClr val="4472C5"/>
    <a:srgbClr val="E0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02C90D-13B6-4932-A1C5-22D2ACD22940}">
  <a:tblStyle styleId="{9C02C90D-13B6-4932-A1C5-22D2ACD229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/>
    <p:restoredTop sz="91156"/>
  </p:normalViewPr>
  <p:slideViewPr>
    <p:cSldViewPr snapToGrid="0">
      <p:cViewPr varScale="1">
        <p:scale>
          <a:sx n="149" d="100"/>
          <a:sy n="149" d="100"/>
        </p:scale>
        <p:origin x="104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font" Target="fonts/font1.fntdata"/><Relationship Id="rId250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font" Target="fonts/font2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font" Target="fonts/font4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font" Target="fonts/font6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font" Target="fonts/font7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font" Target="fonts/font8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F2EB-14FF-7541-990E-F5CC49306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7AF39-FAE3-1148-827C-F82B47244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31C3F-13A2-944C-B1F1-32067917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FB1-938F-8B4C-86F5-E68F34231051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9B65C-3EB7-2549-B234-8707F9C8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F0FF-A4C7-994E-9B49-BC8DC53A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796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FA2C-7AFA-5743-8361-BD4A039E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36363-2D42-2E4E-BD88-521AB47DE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C6AA-58BA-4049-A3D1-D56DE80A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F278-60A8-B44C-95EF-309A113FFB7A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0491-647B-4F44-8453-BB117887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9E42-041A-904F-A9F2-870BC41C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90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EF0B1-A303-3D44-AD42-E6BF3B076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5EB90-5372-9F48-8CFB-FA6E56A99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A213F-A664-224F-9B7F-7B17850C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6DD4E-2C59-D143-8804-9EEF1FB247B8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6863C-992F-F048-92C4-0FE0316B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645F1-50FA-FB44-93A7-13F07119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155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E91E-FCE2-E449-BBFA-B2772E3A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CD04-CB68-1D49-8EFB-B0F105EC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AA4E-9AA1-5143-A5A2-A35F73E9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4337-6EA9-FF43-9AD5-0605482C2C9A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52C96-2480-E449-ABCB-4B307368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C2E3-8507-8642-8D30-8AA25059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02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0CB6-13F1-074C-BB1D-E612A5D6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F0381-C2B4-9B4B-A6C3-A07E07FCF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D560D-8087-9440-A8AC-AA8A37FB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B1B4-0C99-5D43-965F-5D673E38F9F6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DC179-8E04-C44B-B206-37E155BB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72038-C702-1144-B482-CECC88BD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1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CBE1-CAA7-D640-B04B-8CE869B7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CFAA-C7EC-5647-A3D4-C0DB11579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28271-CAC5-4F49-9D62-D61AB572A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D5258-B4EE-6B4F-BE26-FC2CE1D8F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7DF3-8453-884D-A211-63B5EC45B66D}" type="datetime1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EDC9B-22A5-9143-B292-B1C4BB3D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8C3B4-8821-9041-AEE9-84F9AF9A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799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5D49-FBB7-FD4E-9093-6F049B69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E014B-6B0B-F84F-8DDE-770AB4756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3CF05-047B-1648-8B35-75BBF129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AD1C9-C44F-1442-94FF-7E3729116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82EC-0C98-C64F-9BC7-48C470951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A5104-5DA8-AA4A-AC8D-95C1D75EC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B9EC-47A2-CB41-AA48-F1C03D8CB0E4}" type="datetime1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44766-4EC2-DD40-98B1-F83C7F27B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BCD57-2162-FA4B-BA35-996E7934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640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D437-F434-A54B-981A-C9BDD80D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95FD9-7134-BB44-960F-AE9FF085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96A51-DC7A-4348-84D6-672CFF6D4C83}" type="datetime1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8A97-D9C4-0442-978B-59EEFC26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C57C7-A4EA-B846-AB7C-637D7B5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126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68C8A-28F0-304C-A5BA-F68037CA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FF5A-D3D1-5F45-8BEF-7D07B7219810}" type="datetime1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B06A9-3804-774A-ADB1-4104A22E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8E72-782E-0C41-A0FB-A13AC8E3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15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6A67-1749-5B4F-BE1F-AE8EDB8B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2B41-1338-5545-9245-84B333E4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103AC-01C9-6449-992C-2FDA30F7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3D050-CD6F-9C42-AE0E-7FABEA0B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9FBE-82C0-3545-8717-DACD8609F0F3}" type="datetime1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489FA-EB4D-2745-A997-9C10AD68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4CAF0-81CF-E247-B640-BB243C58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38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12B8-13CB-2B49-92E3-FFC035B5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8398CA-A980-4D4C-95F6-074EB079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9B75F-9584-6349-BD34-089B686DE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6952F-75FF-DC44-848E-CE2EB275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1DE8-3302-BA48-9BEF-B34007530499}" type="datetime1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12909-F4E9-A44F-8D73-6598ACDF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85AB7-1ACC-EA4D-999E-AD59E3F5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67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3E9F0-EA2E-E642-8995-160F9D3C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69A63-D5C2-3B49-AB47-131162D56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25F6C-31C8-4044-8B5B-464EFD5E0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F0157-BA30-F34D-A0DC-E33A98DF0AD4}" type="datetime1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55825-A3C4-D14D-9731-60251ACA5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CABE6-C61D-0944-AC10-1E6BBD1B6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845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911.03850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8.tiff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8.tiff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microsoft.com/office/2007/relationships/hdphoto" Target="../media/hdphoto5.wdp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07/relationships/hdphoto" Target="../media/hdphoto5.wdp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4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44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44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9" Type="http://schemas.openxmlformats.org/officeDocument/2006/relationships/image" Target="../media/image17.tif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7.tif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9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17.tiff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21" Type="http://schemas.openxmlformats.org/officeDocument/2006/relationships/image" Target="../media/image56.png"/><Relationship Id="rId7" Type="http://schemas.openxmlformats.org/officeDocument/2006/relationships/image" Target="../media/image46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9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21" Type="http://schemas.openxmlformats.org/officeDocument/2006/relationships/image" Target="../media/image56.png"/><Relationship Id="rId7" Type="http://schemas.openxmlformats.org/officeDocument/2006/relationships/image" Target="../media/image46.png"/><Relationship Id="rId2" Type="http://schemas.openxmlformats.org/officeDocument/2006/relationships/image" Target="../media/image18.tiff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9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17.tiff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21" Type="http://schemas.openxmlformats.org/officeDocument/2006/relationships/image" Target="../media/image56.png"/><Relationship Id="rId7" Type="http://schemas.openxmlformats.org/officeDocument/2006/relationships/image" Target="../media/image46.png"/><Relationship Id="rId2" Type="http://schemas.openxmlformats.org/officeDocument/2006/relationships/image" Target="../media/image18.tiff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9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17.tiff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21" Type="http://schemas.openxmlformats.org/officeDocument/2006/relationships/image" Target="../media/image56.png"/><Relationship Id="rId7" Type="http://schemas.openxmlformats.org/officeDocument/2006/relationships/image" Target="../media/image46.png"/><Relationship Id="rId17" Type="http://schemas.openxmlformats.org/officeDocument/2006/relationships/image" Target="../media/image17.tiff"/><Relationship Id="rId2" Type="http://schemas.openxmlformats.org/officeDocument/2006/relationships/image" Target="../media/image18.tiff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5" Type="http://schemas.microsoft.com/office/2007/relationships/hdphoto" Target="../media/hdphoto7.wdp"/><Relationship Id="rId10" Type="http://schemas.microsoft.com/office/2007/relationships/hdphoto" Target="../media/hdphoto6.wdp"/><Relationship Id="rId19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21" Type="http://schemas.openxmlformats.org/officeDocument/2006/relationships/image" Target="../media/image56.png"/><Relationship Id="rId7" Type="http://schemas.openxmlformats.org/officeDocument/2006/relationships/image" Target="../media/image46.png"/><Relationship Id="rId17" Type="http://schemas.openxmlformats.org/officeDocument/2006/relationships/image" Target="../media/image17.tiff"/><Relationship Id="rId2" Type="http://schemas.openxmlformats.org/officeDocument/2006/relationships/image" Target="../media/image18.tiff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5" Type="http://schemas.microsoft.com/office/2007/relationships/hdphoto" Target="../media/hdphoto7.wdp"/><Relationship Id="rId10" Type="http://schemas.microsoft.com/office/2007/relationships/hdphoto" Target="../media/hdphoto6.wdp"/><Relationship Id="rId19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Relationship Id="rId14" Type="http://schemas.openxmlformats.org/officeDocument/2006/relationships/image" Target="../media/image4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18" Type="http://schemas.openxmlformats.org/officeDocument/2006/relationships/image" Target="../media/image17.tiff"/><Relationship Id="rId21" Type="http://schemas.openxmlformats.org/officeDocument/2006/relationships/image" Target="../media/image56.png"/><Relationship Id="rId7" Type="http://schemas.openxmlformats.org/officeDocument/2006/relationships/image" Target="../media/image46.png"/><Relationship Id="rId12" Type="http://schemas.microsoft.com/office/2007/relationships/hdphoto" Target="../media/hdphoto6.wdp"/><Relationship Id="rId17" Type="http://schemas.openxmlformats.org/officeDocument/2006/relationships/image" Target="../media/image53.png"/><Relationship Id="rId2" Type="http://schemas.openxmlformats.org/officeDocument/2006/relationships/image" Target="../media/image18.tiff"/><Relationship Id="rId16" Type="http://schemas.openxmlformats.org/officeDocument/2006/relationships/image" Target="../media/image5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5" Type="http://schemas.microsoft.com/office/2007/relationships/hdphoto" Target="../media/hdphoto7.wdp"/><Relationship Id="rId10" Type="http://schemas.microsoft.com/office/2007/relationships/hdphoto" Target="../media/hdphoto8.wdp"/><Relationship Id="rId19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48.png"/></Relationships>
</file>

<file path=ppt/slides/_rels/slide15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56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63.png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58.xml.rels><?xml version="1.0" encoding="UTF-8" standalone="yes"?>
<Relationships xmlns="http://schemas.openxmlformats.org/package/2006/relationships"><Relationship Id="rId13" Type="http://schemas.microsoft.com/office/2007/relationships/hdphoto" Target="../media/hdphoto10.wdp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63.png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59.xml.rels><?xml version="1.0" encoding="UTF-8" standalone="yes"?>
<Relationships xmlns="http://schemas.openxmlformats.org/package/2006/relationships"><Relationship Id="rId13" Type="http://schemas.microsoft.com/office/2007/relationships/hdphoto" Target="../media/hdphoto10.wdp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63.png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1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1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microsoft.com/office/2007/relationships/hdphoto" Target="../media/hdphoto11.wdp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1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microsoft.com/office/2007/relationships/hdphoto" Target="../media/hdphoto11.wdp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emojipedia.org/person-facepalming/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9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2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8.xml"/><Relationship Id="rId9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customXml" Target="../ink/ink9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4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0" y="1068945"/>
            <a:ext cx="9144000" cy="1126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Not All </a:t>
            </a:r>
            <a:r>
              <a:rPr lang="en-US" sz="3200" b="1" dirty="0"/>
              <a:t>Claims</a:t>
            </a:r>
            <a:r>
              <a:rPr lang="en-US" sz="3200" dirty="0"/>
              <a:t> are Created Equal: </a:t>
            </a:r>
            <a:br>
              <a:rPr lang="en-US" sz="3200" dirty="0"/>
            </a:br>
            <a:r>
              <a:rPr lang="en-US" sz="2800" dirty="0"/>
              <a:t>Choosing the Right Statistical Approach to Assess </a:t>
            </a:r>
            <a:r>
              <a:rPr lang="en-US" sz="2800" b="1" dirty="0"/>
              <a:t>Hypotheses</a:t>
            </a:r>
            <a:endParaRPr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3F22B-11A1-4C4E-85E7-1F109D83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6" y="120193"/>
            <a:ext cx="2656241" cy="4357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DA61676-0FCF-FD48-9833-91352C927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4" y="4468910"/>
            <a:ext cx="60500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Erfan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Sadeqi-Azer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(Indiana U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Google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en-US" sz="600" dirty="0"/>
              <a:t>          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Ashish Sabharwal (AI2)</a:t>
            </a:r>
            <a:r>
              <a:rPr lang="en-US" altLang="en-US" sz="6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Dan Roth (UPenn)</a:t>
            </a:r>
            <a:r>
              <a:rPr lang="en-US" altLang="en-US" sz="600" dirty="0"/>
              <a:t>.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23206C-AE84-0146-8A3A-50113C7F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29" y="3418917"/>
            <a:ext cx="1029000" cy="101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C95D97-0CF6-934F-8226-AFBF90A0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60" y="3418917"/>
            <a:ext cx="1013250" cy="101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ashish sabharwal nlp">
            <a:extLst>
              <a:ext uri="{FF2B5EF4-FFF2-40B4-BE49-F238E27FC236}">
                <a16:creationId xmlns:a16="http://schemas.microsoft.com/office/drawing/2014/main" id="{5A0B40D5-F1BF-CB48-93DE-D2BC78CF0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14" y="3418917"/>
            <a:ext cx="1013250" cy="101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349A9E-C141-124C-AAC9-8B3004F2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1C7B5-F47D-194E-A940-28A12317EA24}"/>
              </a:ext>
            </a:extLst>
          </p:cNvPr>
          <p:cNvSpPr/>
          <p:nvPr/>
        </p:nvSpPr>
        <p:spPr>
          <a:xfrm>
            <a:off x="3124422" y="2845493"/>
            <a:ext cx="259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6"/>
              </a:rPr>
              <a:t>arxiv.org/abs/1911.03850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156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20652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blipFill>
                <a:blip r:embed="rId5"/>
                <a:stretch>
                  <a:fillRect l="-3704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blipFill>
                <a:blip r:embed="rId8"/>
                <a:stretch>
                  <a:fillRect l="-3670" r="-458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blipFill>
                <a:blip r:embed="rId9"/>
                <a:stretch>
                  <a:fillRect l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blipFill>
                <a:blip r:embed="rId10"/>
                <a:stretch>
                  <a:fillRect l="-326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562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blipFill>
                <a:blip r:embed="rId5"/>
                <a:stretch>
                  <a:fillRect l="-3704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blipFill>
                <a:blip r:embed="rId8"/>
                <a:stretch>
                  <a:fillRect l="-3670" r="-458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blipFill>
                <a:blip r:embed="rId9"/>
                <a:stretch>
                  <a:fillRect l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blipFill>
                <a:blip r:embed="rId10"/>
                <a:stretch>
                  <a:fillRect l="-326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2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blipFill>
                <a:blip r:embed="rId5"/>
                <a:stretch>
                  <a:fillRect l="-3704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blipFill>
                <a:blip r:embed="rId8"/>
                <a:stretch>
                  <a:fillRect l="-3670" r="-458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blipFill>
                <a:blip r:embed="rId9"/>
                <a:stretch>
                  <a:fillRect l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blipFill>
                <a:blip r:embed="rId10"/>
                <a:stretch>
                  <a:fillRect l="-326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blipFill>
                <a:blip r:embed="rId12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57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blipFill>
                <a:blip r:embed="rId5"/>
                <a:stretch>
                  <a:fillRect l="-3704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blipFill>
                <a:blip r:embed="rId8"/>
                <a:stretch>
                  <a:fillRect l="-3670" r="-458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blipFill>
                <a:blip r:embed="rId9"/>
                <a:stretch>
                  <a:fillRect l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blipFill>
                <a:blip r:embed="rId10"/>
                <a:stretch>
                  <a:fillRect l="-326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blipFill>
                <a:blip r:embed="rId12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/>
              <p:nvPr/>
            </p:nvSpPr>
            <p:spPr>
              <a:xfrm>
                <a:off x="4783659" y="4313930"/>
                <a:ext cx="2339167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𝐏𝐫𝐨𝐛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&gt;3.5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l-GR" sz="1400" b="1" i="1" baseline="-250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0010FB"/>
                              </a:solidFill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59" y="4313930"/>
                <a:ext cx="2339167" cy="335476"/>
              </a:xfrm>
              <a:prstGeom prst="rect">
                <a:avLst/>
              </a:prstGeom>
              <a:blipFill>
                <a:blip r:embed="rId1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448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blipFill>
                <a:blip r:embed="rId5"/>
                <a:stretch>
                  <a:fillRect l="-3704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blipFill>
                <a:blip r:embed="rId8"/>
                <a:stretch>
                  <a:fillRect l="-3670" r="-458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blipFill>
                <a:blip r:embed="rId9"/>
                <a:stretch>
                  <a:fillRect l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blipFill>
                <a:blip r:embed="rId10"/>
                <a:stretch>
                  <a:fillRect l="-326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blipFill>
                <a:blip r:embed="rId12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/>
              <p:nvPr/>
            </p:nvSpPr>
            <p:spPr>
              <a:xfrm>
                <a:off x="4783659" y="4313930"/>
                <a:ext cx="2339167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𝐏𝐫𝐨𝐛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&gt;3.5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l-GR" sz="1400" b="1" i="1" baseline="-250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0010FB"/>
                              </a:solidFill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59" y="4313930"/>
                <a:ext cx="2339167" cy="335476"/>
              </a:xfrm>
              <a:prstGeom prst="rect">
                <a:avLst/>
              </a:prstGeom>
              <a:blipFill>
                <a:blip r:embed="rId1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0FD362D-5C4F-9C40-847B-EC289E4ECFDD}"/>
              </a:ext>
            </a:extLst>
          </p:cNvPr>
          <p:cNvSpPr/>
          <p:nvPr/>
        </p:nvSpPr>
        <p:spPr>
          <a:xfrm>
            <a:off x="4037513" y="4329800"/>
            <a:ext cx="809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P-value</a:t>
            </a:r>
            <a:r>
              <a:rPr lang="en-US" sz="1400" i="1" dirty="0"/>
              <a:t>=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890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blipFill>
                <a:blip r:embed="rId5"/>
                <a:stretch>
                  <a:fillRect l="-3704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blipFill>
                <a:blip r:embed="rId8"/>
                <a:stretch>
                  <a:fillRect l="-3670" r="-458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blipFill>
                <a:blip r:embed="rId9"/>
                <a:stretch>
                  <a:fillRect l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blipFill>
                <a:blip r:embed="rId10"/>
                <a:stretch>
                  <a:fillRect l="-326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blipFill>
                <a:blip r:embed="rId12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/>
              <p:nvPr/>
            </p:nvSpPr>
            <p:spPr>
              <a:xfrm>
                <a:off x="4783659" y="4313930"/>
                <a:ext cx="2339167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𝐏𝐫𝐨𝐛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&gt;3.5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l-GR" sz="1400" b="1" i="1" baseline="-250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0010FB"/>
                              </a:solidFill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59" y="4313930"/>
                <a:ext cx="2339167" cy="335476"/>
              </a:xfrm>
              <a:prstGeom prst="rect">
                <a:avLst/>
              </a:prstGeom>
              <a:blipFill>
                <a:blip r:embed="rId1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0FD362D-5C4F-9C40-847B-EC289E4ECFDD}"/>
              </a:ext>
            </a:extLst>
          </p:cNvPr>
          <p:cNvSpPr/>
          <p:nvPr/>
        </p:nvSpPr>
        <p:spPr>
          <a:xfrm>
            <a:off x="4037513" y="4329800"/>
            <a:ext cx="809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P-value</a:t>
            </a:r>
            <a:r>
              <a:rPr lang="en-US" sz="1400" i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/>
              <p:nvPr/>
            </p:nvSpPr>
            <p:spPr>
              <a:xfrm>
                <a:off x="7047017" y="4336050"/>
                <a:ext cx="14482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sub>
                    </m:sSub>
                  </m:oMath>
                </a14:m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(e.g., 0.005)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017" y="4336050"/>
                <a:ext cx="1448217" cy="307777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509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367939" cy="276999"/>
              </a:xfrm>
              <a:prstGeom prst="rect">
                <a:avLst/>
              </a:prstGeom>
              <a:blipFill>
                <a:blip r:embed="rId5"/>
                <a:stretch>
                  <a:fillRect l="-3704" r="-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373260" cy="276999"/>
              </a:xfrm>
              <a:prstGeom prst="rect">
                <a:avLst/>
              </a:prstGeom>
              <a:blipFill>
                <a:blip r:embed="rId8"/>
                <a:stretch>
                  <a:fillRect l="-3670" r="-458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blipFill>
                <a:blip r:embed="rId9"/>
                <a:stretch>
                  <a:fillRect l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blipFill>
                <a:blip r:embed="rId10"/>
                <a:stretch>
                  <a:fillRect l="-326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18805" cy="289053"/>
              </a:xfrm>
              <a:prstGeom prst="rect">
                <a:avLst/>
              </a:prstGeom>
              <a:blipFill>
                <a:blip r:embed="rId12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/>
              <p:nvPr/>
            </p:nvSpPr>
            <p:spPr>
              <a:xfrm>
                <a:off x="4783659" y="4313930"/>
                <a:ext cx="2339167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𝐏𝐫𝐨𝐛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&gt;3.5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l-GR" sz="1400" b="1" i="1" baseline="-250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0010FB"/>
                              </a:solidFill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59" y="4313930"/>
                <a:ext cx="2339167" cy="335476"/>
              </a:xfrm>
              <a:prstGeom prst="rect">
                <a:avLst/>
              </a:prstGeom>
              <a:blipFill>
                <a:blip r:embed="rId1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0FD362D-5C4F-9C40-847B-EC289E4ECFDD}"/>
              </a:ext>
            </a:extLst>
          </p:cNvPr>
          <p:cNvSpPr/>
          <p:nvPr/>
        </p:nvSpPr>
        <p:spPr>
          <a:xfrm>
            <a:off x="4037513" y="4329800"/>
            <a:ext cx="809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P-value</a:t>
            </a:r>
            <a:r>
              <a:rPr lang="en-US" sz="1400" i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/>
              <p:nvPr/>
            </p:nvSpPr>
            <p:spPr>
              <a:xfrm>
                <a:off x="7047017" y="4336050"/>
                <a:ext cx="14482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sub>
                    </m:sSub>
                  </m:oMath>
                </a14:m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(e.g., 0.005)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017" y="4336050"/>
                <a:ext cx="1448217" cy="307777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8753E445-EA5B-E64A-8FCA-225509D7086C}"/>
              </a:ext>
            </a:extLst>
          </p:cNvPr>
          <p:cNvSpPr/>
          <p:nvPr/>
        </p:nvSpPr>
        <p:spPr>
          <a:xfrm>
            <a:off x="886217" y="4066999"/>
            <a:ext cx="1434047" cy="263526"/>
          </a:xfrm>
          <a:prstGeom prst="wedgeRoundRectCallout">
            <a:avLst>
              <a:gd name="adj1" fmla="val 52360"/>
              <a:gd name="adj2" fmla="val -977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One-sided z-test</a:t>
            </a:r>
          </a:p>
        </p:txBody>
      </p:sp>
    </p:spTree>
    <p:extLst>
      <p:ext uri="{BB962C8B-B14F-4D97-AF65-F5344CB8AC3E}">
        <p14:creationId xmlns:p14="http://schemas.microsoft.com/office/powerpoint/2010/main" val="35032143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BFBA-2C86-2946-9576-3C6E102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F61D43-C7A0-3A4D-9851-5FE3A8CD7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954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0DE8D-BBF9-6F47-B9A3-B10EE6CAB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709968" cy="3263504"/>
          </a:xfrm>
        </p:spPr>
        <p:txBody>
          <a:bodyPr>
            <a:normAutofit/>
          </a:bodyPr>
          <a:lstStyle/>
          <a:p>
            <a:r>
              <a:rPr lang="en-US" dirty="0"/>
              <a:t>Pretty complex notion!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BFBA-2C86-2946-9576-3C6E102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74863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0DE8D-BBF9-6F47-B9A3-B10EE6CAB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709968" cy="3263504"/>
          </a:xfrm>
        </p:spPr>
        <p:txBody>
          <a:bodyPr>
            <a:normAutofit/>
          </a:bodyPr>
          <a:lstStyle/>
          <a:p>
            <a:r>
              <a:rPr lang="en-US" dirty="0"/>
              <a:t>Pretty complex notion!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0F79C6D-4E02-DA45-AF18-E93A39CAB086}"/>
              </a:ext>
            </a:extLst>
          </p:cNvPr>
          <p:cNvSpPr/>
          <p:nvPr/>
        </p:nvSpPr>
        <p:spPr>
          <a:xfrm>
            <a:off x="4183381" y="2158572"/>
            <a:ext cx="3554730" cy="1481257"/>
          </a:xfrm>
          <a:prstGeom prst="wedgeRoundRectCallout">
            <a:avLst>
              <a:gd name="adj1" fmla="val -70117"/>
              <a:gd name="adj2" fmla="val -6587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  <a:latin typeface="+mj-lt"/>
              </a:rPr>
              <a:t>“The probability of obtaining test results </a:t>
            </a:r>
            <a:r>
              <a:rPr lang="en-US" sz="1500" b="1" dirty="0">
                <a:solidFill>
                  <a:srgbClr val="222222"/>
                </a:solidFill>
                <a:latin typeface="+mj-lt"/>
              </a:rPr>
              <a:t>at least as extreme as the results</a:t>
            </a:r>
            <a:r>
              <a:rPr lang="en-US" sz="1500" dirty="0">
                <a:solidFill>
                  <a:srgbClr val="222222"/>
                </a:solidFill>
                <a:latin typeface="+mj-lt"/>
              </a:rPr>
              <a:t> actually observed during the test, </a:t>
            </a:r>
            <a:r>
              <a:rPr lang="en-US" sz="1500" b="1" dirty="0">
                <a:solidFill>
                  <a:srgbClr val="222222"/>
                </a:solidFill>
                <a:latin typeface="+mj-lt"/>
              </a:rPr>
              <a:t>assuming</a:t>
            </a:r>
            <a:r>
              <a:rPr lang="en-US" sz="1500" dirty="0">
                <a:solidFill>
                  <a:srgbClr val="222222"/>
                </a:solidFill>
                <a:latin typeface="+mj-lt"/>
              </a:rPr>
              <a:t> that the </a:t>
            </a:r>
            <a:r>
              <a:rPr lang="en-US" sz="1500" b="1" dirty="0">
                <a:solidFill>
                  <a:srgbClr val="222222"/>
                </a:solidFill>
                <a:latin typeface="+mj-lt"/>
              </a:rPr>
              <a:t>null-hypothesis is correct</a:t>
            </a:r>
            <a:r>
              <a:rPr lang="en-US" sz="1500" dirty="0">
                <a:solidFill>
                  <a:srgbClr val="222222"/>
                </a:solidFill>
                <a:latin typeface="+mj-lt"/>
              </a:rPr>
              <a:t>.”  </a:t>
            </a:r>
            <a:br>
              <a:rPr lang="en-US" sz="1500" dirty="0">
                <a:solidFill>
                  <a:srgbClr val="222222"/>
                </a:solidFill>
                <a:latin typeface="+mj-lt"/>
              </a:rPr>
            </a:br>
            <a:r>
              <a:rPr lang="en-US" sz="1500" i="1" dirty="0">
                <a:solidFill>
                  <a:srgbClr val="222222"/>
                </a:solidFill>
                <a:latin typeface="+mj-lt"/>
              </a:rPr>
              <a:t>--your favorite statistics textbook </a:t>
            </a:r>
            <a:endParaRPr lang="en-US" sz="1500" i="1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BFBA-2C86-2946-9576-3C6E102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244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38573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&lt; 0.05, the null-hypothesis has only a 5% chance of being 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34BB4-4C0E-8C49-898D-810B486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C47AE-1AA0-8F46-8B3A-88D889D9D73E}"/>
              </a:ext>
            </a:extLst>
          </p:cNvPr>
          <p:cNvSpPr/>
          <p:nvPr/>
        </p:nvSpPr>
        <p:spPr>
          <a:xfrm>
            <a:off x="0" y="4869656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3B7FC2-590B-CB4C-9359-7634931D3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985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&lt; 0.05, the null-hypothesis has only a 5% chance of being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34BB4-4C0E-8C49-898D-810B486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C47AE-1AA0-8F46-8B3A-88D889D9D73E}"/>
              </a:ext>
            </a:extLst>
          </p:cNvPr>
          <p:cNvSpPr/>
          <p:nvPr/>
        </p:nvSpPr>
        <p:spPr>
          <a:xfrm>
            <a:off x="0" y="4869656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B4610D-2402-264C-BFD4-63B2B5E6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05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5FFB-793D-4645-984A-56002EB4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715"/>
            <a:ext cx="6095423" cy="18940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Remember that p-value is defined with the assumption that </a:t>
            </a:r>
            <a:r>
              <a:rPr lang="en-US" b="1" dirty="0"/>
              <a:t>null-hypothesis is correct</a:t>
            </a:r>
            <a:r>
              <a:rPr lang="en-US" dirty="0"/>
              <a:t>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&lt; 0.05, the null-hypothesis has only a 5% chance of being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34BB4-4C0E-8C49-898D-810B486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C47AE-1AA0-8F46-8B3A-88D889D9D73E}"/>
              </a:ext>
            </a:extLst>
          </p:cNvPr>
          <p:cNvSpPr/>
          <p:nvPr/>
        </p:nvSpPr>
        <p:spPr>
          <a:xfrm>
            <a:off x="0" y="4869656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</p:spTree>
    <p:extLst>
      <p:ext uri="{BB962C8B-B14F-4D97-AF65-F5344CB8AC3E}">
        <p14:creationId xmlns:p14="http://schemas.microsoft.com/office/powerpoint/2010/main" val="24348225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&gt; 0.05, there is no difference between the two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08305-C735-8646-B43E-8D223BC5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8FA70-8478-5C44-A353-317AB393AED8}"/>
              </a:ext>
            </a:extLst>
          </p:cNvPr>
          <p:cNvSpPr/>
          <p:nvPr/>
        </p:nvSpPr>
        <p:spPr>
          <a:xfrm>
            <a:off x="0" y="4861290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CE919A-E9C8-1641-ADFD-9E20840F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5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&gt; 0.05, there is no difference between the two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08305-C735-8646-B43E-8D223BC5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8FA70-8478-5C44-A353-317AB393AED8}"/>
              </a:ext>
            </a:extLst>
          </p:cNvPr>
          <p:cNvSpPr/>
          <p:nvPr/>
        </p:nvSpPr>
        <p:spPr>
          <a:xfrm>
            <a:off x="0" y="4861290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E77BA2-B435-0B46-B10E-E861214A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436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5FFB-793D-4645-984A-56002EB4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715"/>
            <a:ext cx="8004204" cy="189400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Having a </a:t>
            </a:r>
            <a:r>
              <a:rPr lang="en-US" sz="2000" dirty="0">
                <a:solidFill>
                  <a:srgbClr val="FF0000"/>
                </a:solidFill>
              </a:rPr>
              <a:t>large</a:t>
            </a:r>
            <a:r>
              <a:rPr lang="en-US" sz="2000" dirty="0"/>
              <a:t> p-value only means that the </a:t>
            </a:r>
            <a:r>
              <a:rPr lang="en-US" sz="2000" dirty="0">
                <a:solidFill>
                  <a:srgbClr val="FF0000"/>
                </a:solidFill>
              </a:rPr>
              <a:t>null-hypothesis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FF0000"/>
                </a:solidFill>
              </a:rPr>
              <a:t>consistent</a:t>
            </a:r>
            <a:r>
              <a:rPr lang="en-US" sz="2000" dirty="0"/>
              <a:t> with the observations,</a:t>
            </a:r>
          </a:p>
          <a:p>
            <a:r>
              <a:rPr lang="en-US" sz="2000" dirty="0"/>
              <a:t>… but it does </a:t>
            </a:r>
            <a:r>
              <a:rPr lang="en-US" sz="2000" dirty="0">
                <a:solidFill>
                  <a:srgbClr val="FF0000"/>
                </a:solidFill>
              </a:rPr>
              <a:t>not</a:t>
            </a:r>
            <a:r>
              <a:rPr lang="en-US" sz="2000" dirty="0"/>
              <a:t> tell anything about the likeliness of the null-hypothesis.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&gt; 0.05, there is no difference between the two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08305-C735-8646-B43E-8D223BC5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8FA70-8478-5C44-A353-317AB393AED8}"/>
              </a:ext>
            </a:extLst>
          </p:cNvPr>
          <p:cNvSpPr/>
          <p:nvPr/>
        </p:nvSpPr>
        <p:spPr>
          <a:xfrm>
            <a:off x="0" y="4861290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</p:spTree>
    <p:extLst>
      <p:ext uri="{BB962C8B-B14F-4D97-AF65-F5344CB8AC3E}">
        <p14:creationId xmlns:p14="http://schemas.microsoft.com/office/powerpoint/2010/main" val="11068844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5FFB-793D-4645-984A-56002EB4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715"/>
            <a:ext cx="8004204" cy="189400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Having a </a:t>
            </a:r>
            <a:r>
              <a:rPr lang="en-US" sz="2000" dirty="0">
                <a:solidFill>
                  <a:srgbClr val="FF0000"/>
                </a:solidFill>
              </a:rPr>
              <a:t>large</a:t>
            </a:r>
            <a:r>
              <a:rPr lang="en-US" sz="2000" dirty="0"/>
              <a:t> p-value only means that the </a:t>
            </a:r>
            <a:r>
              <a:rPr lang="en-US" sz="2000" dirty="0">
                <a:solidFill>
                  <a:srgbClr val="FF0000"/>
                </a:solidFill>
              </a:rPr>
              <a:t>null-hypothesis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FF0000"/>
                </a:solidFill>
              </a:rPr>
              <a:t>consistent</a:t>
            </a:r>
            <a:r>
              <a:rPr lang="en-US" sz="2000" dirty="0"/>
              <a:t> with the observations,</a:t>
            </a:r>
          </a:p>
          <a:p>
            <a:r>
              <a:rPr lang="en-US" sz="2000" dirty="0"/>
              <a:t>… but it does </a:t>
            </a:r>
            <a:r>
              <a:rPr lang="en-US" sz="2000" dirty="0">
                <a:solidFill>
                  <a:srgbClr val="FF0000"/>
                </a:solidFill>
              </a:rPr>
              <a:t>not</a:t>
            </a:r>
            <a:r>
              <a:rPr lang="en-US" sz="2000" dirty="0"/>
              <a:t> tell anything about the likeliness of the null-hypothesis.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&gt; 0.05, there is no difference between the two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08305-C735-8646-B43E-8D223BC5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8FA70-8478-5C44-A353-317AB393AED8}"/>
              </a:ext>
            </a:extLst>
          </p:cNvPr>
          <p:cNvSpPr/>
          <p:nvPr/>
        </p:nvSpPr>
        <p:spPr>
          <a:xfrm>
            <a:off x="0" y="4861290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</p:spTree>
    <p:extLst>
      <p:ext uri="{BB962C8B-B14F-4D97-AF65-F5344CB8AC3E}">
        <p14:creationId xmlns:p14="http://schemas.microsoft.com/office/powerpoint/2010/main" val="15337729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statistically significant result (p &lt; 0.05) indicates a large/notable difference between two systems.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59041-A3C9-CF41-9A82-D9D216C6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4A65D-98BB-9E46-B3BE-E85A7F414C88}"/>
              </a:ext>
            </a:extLst>
          </p:cNvPr>
          <p:cNvSpPr/>
          <p:nvPr/>
        </p:nvSpPr>
        <p:spPr>
          <a:xfrm>
            <a:off x="0" y="4869138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62BD90-ABBE-2445-B47C-8C69C2537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256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statistically significant result (p &lt; 0.05) indicates a large/notable difference between two systems.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59041-A3C9-CF41-9A82-D9D216C6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4A65D-98BB-9E46-B3BE-E85A7F414C88}"/>
              </a:ext>
            </a:extLst>
          </p:cNvPr>
          <p:cNvSpPr/>
          <p:nvPr/>
        </p:nvSpPr>
        <p:spPr>
          <a:xfrm>
            <a:off x="0" y="4869138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6E9E32-C26B-EE49-BAE5-7F6422B23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851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5FFB-793D-4645-984A-56002EB4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715"/>
            <a:ext cx="6095423" cy="189400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P-value only indicates strict superiority and provides </a:t>
            </a:r>
            <a:r>
              <a:rPr lang="en-US" dirty="0">
                <a:solidFill>
                  <a:srgbClr val="FF0000"/>
                </a:solidFill>
              </a:rPr>
              <a:t>no </a:t>
            </a:r>
            <a:r>
              <a:rPr lang="en-US" dirty="0"/>
              <a:t>information about </a:t>
            </a:r>
            <a:r>
              <a:rPr lang="en-US" b="1" dirty="0"/>
              <a:t>the margin of the effect.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statistically significant result (p &lt; 0.05) indicates a large/notable difference between two systems.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59041-A3C9-CF41-9A82-D9D216C6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4A65D-98BB-9E46-B3BE-E85A7F414C88}"/>
              </a:ext>
            </a:extLst>
          </p:cNvPr>
          <p:cNvSpPr/>
          <p:nvPr/>
        </p:nvSpPr>
        <p:spPr>
          <a:xfrm>
            <a:off x="0" y="4869138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</p:spTree>
    <p:extLst>
      <p:ext uri="{BB962C8B-B14F-4D97-AF65-F5344CB8AC3E}">
        <p14:creationId xmlns:p14="http://schemas.microsoft.com/office/powerpoint/2010/main" val="363272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0740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801-727B-D046-A377-C5AD16D6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E0935-6890-B44D-8E18-219663D6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18121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801-727B-D046-A377-C5AD16D6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E0935-6890-B44D-8E18-219663D6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FFB98D-90F0-1442-9428-88E07063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3" y="1116300"/>
            <a:ext cx="7905245" cy="40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69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801-727B-D046-A377-C5AD16D6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E0935-6890-B44D-8E18-219663D6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FFB98D-90F0-1442-9428-88E07063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3" y="1116300"/>
            <a:ext cx="7905245" cy="4027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9CBF80-9763-C24E-A671-0EAF9CC35090}"/>
              </a:ext>
            </a:extLst>
          </p:cNvPr>
          <p:cNvSpPr/>
          <p:nvPr/>
        </p:nvSpPr>
        <p:spPr>
          <a:xfrm>
            <a:off x="2693555" y="2142067"/>
            <a:ext cx="700425" cy="177800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24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801-727B-D046-A377-C5AD16D6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E0935-6890-B44D-8E18-219663D6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FFB98D-90F0-1442-9428-88E07063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3" y="1116300"/>
            <a:ext cx="7905245" cy="4027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9CBF80-9763-C24E-A671-0EAF9CC35090}"/>
              </a:ext>
            </a:extLst>
          </p:cNvPr>
          <p:cNvSpPr/>
          <p:nvPr/>
        </p:nvSpPr>
        <p:spPr>
          <a:xfrm>
            <a:off x="2693555" y="2142067"/>
            <a:ext cx="700425" cy="177800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8F7933-C930-5D4A-83F5-A4F1D586A5E4}"/>
              </a:ext>
            </a:extLst>
          </p:cNvPr>
          <p:cNvSpPr/>
          <p:nvPr/>
        </p:nvSpPr>
        <p:spPr>
          <a:xfrm>
            <a:off x="4920289" y="2142067"/>
            <a:ext cx="1785311" cy="177800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3931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B801-727B-D046-A377-C5AD16D6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E0935-6890-B44D-8E18-219663D6A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FFB98D-90F0-1442-9428-88E07063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3" y="1116300"/>
            <a:ext cx="7905245" cy="4027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9CBF80-9763-C24E-A671-0EAF9CC35090}"/>
              </a:ext>
            </a:extLst>
          </p:cNvPr>
          <p:cNvSpPr/>
          <p:nvPr/>
        </p:nvSpPr>
        <p:spPr>
          <a:xfrm>
            <a:off x="2693555" y="2142067"/>
            <a:ext cx="700425" cy="177800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8F7933-C930-5D4A-83F5-A4F1D586A5E4}"/>
              </a:ext>
            </a:extLst>
          </p:cNvPr>
          <p:cNvSpPr/>
          <p:nvPr/>
        </p:nvSpPr>
        <p:spPr>
          <a:xfrm>
            <a:off x="4920289" y="2142067"/>
            <a:ext cx="1785311" cy="177800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F83E1D-0319-1449-BB94-583D5322C90B}"/>
              </a:ext>
            </a:extLst>
          </p:cNvPr>
          <p:cNvCxnSpPr>
            <a:cxnSpLocks/>
          </p:cNvCxnSpPr>
          <p:nvPr/>
        </p:nvCxnSpPr>
        <p:spPr>
          <a:xfrm flipH="1">
            <a:off x="7091442" y="2095573"/>
            <a:ext cx="448482" cy="307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6C29A9-51A1-1A43-86DC-30A36758B7DA}"/>
              </a:ext>
            </a:extLst>
          </p:cNvPr>
          <p:cNvSpPr txBox="1"/>
          <p:nvPr/>
        </p:nvSpPr>
        <p:spPr>
          <a:xfrm>
            <a:off x="4784621" y="2454302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1600"/>
                </a:solidFill>
                <a:latin typeface="Segoe Print" panose="02000800000000000000" pitchFamily="2" charset="0"/>
              </a:rPr>
              <a:t>Or just keep listening to Daniel’s presentation!</a:t>
            </a:r>
          </a:p>
        </p:txBody>
      </p:sp>
    </p:spTree>
    <p:extLst>
      <p:ext uri="{BB962C8B-B14F-4D97-AF65-F5344CB8AC3E}">
        <p14:creationId xmlns:p14="http://schemas.microsoft.com/office/powerpoint/2010/main" val="27316083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43C9F64-59C1-AB43-A454-8A8EE8D16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11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1324105"/>
          </a:xfrm>
        </p:spPr>
        <p:txBody>
          <a:bodyPr>
            <a:normAutofit/>
          </a:bodyPr>
          <a:lstStyle/>
          <a:p>
            <a:r>
              <a:rPr lang="en" sz="1800" dirty="0"/>
              <a:t>P-values do </a:t>
            </a:r>
            <a:r>
              <a:rPr lang="en" sz="1800" u="sng" dirty="0"/>
              <a:t>not</a:t>
            </a:r>
            <a:r>
              <a:rPr lang="en" sz="1800" dirty="0"/>
              <a:t> provide </a:t>
            </a:r>
            <a:r>
              <a:rPr lang="en" sz="1800" b="1" dirty="0"/>
              <a:t>probability </a:t>
            </a:r>
            <a:r>
              <a:rPr lang="en" sz="1800" dirty="0"/>
              <a:t>estimates on two classifiers being different (or equal). 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59436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1324105"/>
          </a:xfrm>
        </p:spPr>
        <p:txBody>
          <a:bodyPr>
            <a:normAutofit/>
          </a:bodyPr>
          <a:lstStyle/>
          <a:p>
            <a:r>
              <a:rPr lang="en" sz="1800" dirty="0"/>
              <a:t>P-values do </a:t>
            </a:r>
            <a:r>
              <a:rPr lang="en" sz="1800" u="sng" dirty="0"/>
              <a:t>not</a:t>
            </a:r>
            <a:r>
              <a:rPr lang="en" sz="1800" dirty="0"/>
              <a:t> provide </a:t>
            </a:r>
            <a:r>
              <a:rPr lang="en" sz="1800" b="1" dirty="0"/>
              <a:t>probability </a:t>
            </a:r>
            <a:r>
              <a:rPr lang="en" sz="1800" dirty="0"/>
              <a:t>estimates on two classifiers being different (or equal). 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855B-CF44-0748-9F10-36946ADAB46A}"/>
              </a:ext>
            </a:extLst>
          </p:cNvPr>
          <p:cNvSpPr/>
          <p:nvPr/>
        </p:nvSpPr>
        <p:spPr>
          <a:xfrm>
            <a:off x="637359" y="2144756"/>
            <a:ext cx="4154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Statistical significance </a:t>
            </a:r>
            <a:r>
              <a:rPr lang="en-US" dirty="0"/>
              <a:t>is different than </a:t>
            </a:r>
            <a:r>
              <a:rPr lang="en-US" b="1" dirty="0"/>
              <a:t>practical significance.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Point-wise null hypotheses could be misused: </a:t>
            </a:r>
            <a:r>
              <a:rPr lang="en-US" b="1" dirty="0"/>
              <a:t>for big enough data points it is possible to make statistically significant claims.</a:t>
            </a:r>
            <a:r>
              <a:rPr lang="en-US" dirty="0"/>
              <a:t> </a:t>
            </a:r>
          </a:p>
          <a:p>
            <a:endParaRPr lang="en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00468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1324105"/>
          </a:xfrm>
        </p:spPr>
        <p:txBody>
          <a:bodyPr>
            <a:normAutofit/>
          </a:bodyPr>
          <a:lstStyle/>
          <a:p>
            <a:r>
              <a:rPr lang="en" sz="1800" dirty="0"/>
              <a:t>P-values do </a:t>
            </a:r>
            <a:r>
              <a:rPr lang="en" sz="1800" u="sng" dirty="0"/>
              <a:t>not</a:t>
            </a:r>
            <a:r>
              <a:rPr lang="en" sz="1800" dirty="0"/>
              <a:t> provide </a:t>
            </a:r>
            <a:r>
              <a:rPr lang="en" sz="1800" b="1" dirty="0"/>
              <a:t>probability </a:t>
            </a:r>
            <a:r>
              <a:rPr lang="en" sz="1800" dirty="0"/>
              <a:t>estimates on two classifiers being different (or equal). 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855B-CF44-0748-9F10-36946ADAB46A}"/>
              </a:ext>
            </a:extLst>
          </p:cNvPr>
          <p:cNvSpPr/>
          <p:nvPr/>
        </p:nvSpPr>
        <p:spPr>
          <a:xfrm>
            <a:off x="637359" y="2144756"/>
            <a:ext cx="4154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Statistical significance </a:t>
            </a:r>
            <a:r>
              <a:rPr lang="en-US" dirty="0"/>
              <a:t>is different than </a:t>
            </a:r>
            <a:r>
              <a:rPr lang="en-US" b="1" dirty="0"/>
              <a:t>practical significance.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Point-wise null hypotheses could be misused: </a:t>
            </a:r>
            <a:r>
              <a:rPr lang="en-US" b="1" dirty="0"/>
              <a:t>for big enough data points it is possible to make statistically significant claims.</a:t>
            </a:r>
            <a:r>
              <a:rPr lang="en-US" dirty="0"/>
              <a:t> </a:t>
            </a:r>
          </a:p>
          <a:p>
            <a:endParaRPr lang="en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60686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AC896F1-C372-7847-B618-98E7112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5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92557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3EBA08-5572-1340-854B-F1159A527142}"/>
              </a:ext>
            </a:extLst>
          </p:cNvPr>
          <p:cNvSpPr/>
          <p:nvPr/>
        </p:nvSpPr>
        <p:spPr>
          <a:xfrm>
            <a:off x="5310604" y="3339653"/>
            <a:ext cx="1813051" cy="962474"/>
          </a:xfrm>
          <a:prstGeom prst="rect">
            <a:avLst/>
          </a:prstGeom>
          <a:solidFill>
            <a:srgbClr val="FF16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AC896F1-C372-7847-B618-98E7112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354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DE7-0308-2746-87C2-F945DE8E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Bayesian inference framework.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8C970-87A1-5540-895C-1B6EA060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18" y="1972300"/>
            <a:ext cx="5597495" cy="22924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6850B-0410-4240-9F19-F090A3E3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F5C50-10EA-114B-B793-58F4F8B17326}"/>
              </a:ext>
            </a:extLst>
          </p:cNvPr>
          <p:cNvSpPr/>
          <p:nvPr/>
        </p:nvSpPr>
        <p:spPr>
          <a:xfrm>
            <a:off x="3773544" y="4721761"/>
            <a:ext cx="15969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(Thomas Bayes 1702-1761)</a:t>
            </a:r>
          </a:p>
        </p:txBody>
      </p:sp>
    </p:spTree>
    <p:extLst>
      <p:ext uri="{BB962C8B-B14F-4D97-AF65-F5344CB8AC3E}">
        <p14:creationId xmlns:p14="http://schemas.microsoft.com/office/powerpoint/2010/main" val="35889392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3156373" y="3301100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373" y="3301100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485" t="-4255" r="-2970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01618-6645-7D49-B986-55C0DE087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476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Key notions: </a:t>
                </a:r>
              </a:p>
              <a:p>
                <a:pPr lvl="1"/>
                <a:r>
                  <a:rPr lang="en-US" b="1" dirty="0"/>
                  <a:t>Prior:</a:t>
                </a:r>
                <a:r>
                  <a:rPr lang="en-US" dirty="0"/>
                  <a:t> Assumptions and beliefs about key parameters of a system. </a:t>
                </a:r>
              </a:p>
              <a:p>
                <a:pPr lvl="1"/>
                <a:r>
                  <a:rPr lang="en-US" b="1" dirty="0"/>
                  <a:t>Likelihood:</a:t>
                </a:r>
                <a:r>
                  <a:rPr lang="en-US" dirty="0"/>
                  <a:t> How the hidden parameters are connected to the observations. </a:t>
                </a:r>
              </a:p>
              <a:p>
                <a:pPr lvl="1"/>
                <a:r>
                  <a:rPr lang="en-US" b="1" dirty="0"/>
                  <a:t>Posterior:</a:t>
                </a:r>
                <a:r>
                  <a:rPr lang="en-US" dirty="0"/>
                  <a:t> Summary of the inferences about likely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dirty="0"/>
                  <a:t>.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3156373" y="3301100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373" y="3301100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485" t="-4255" r="-2970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EA5BE1-575F-6741-B129-5465473C6AB6}"/>
              </a:ext>
            </a:extLst>
          </p:cNvPr>
          <p:cNvSpPr/>
          <p:nvPr/>
        </p:nvSpPr>
        <p:spPr>
          <a:xfrm>
            <a:off x="5142643" y="3293843"/>
            <a:ext cx="532018" cy="270048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43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Key notions: </a:t>
                </a:r>
              </a:p>
              <a:p>
                <a:pPr lvl="1"/>
                <a:r>
                  <a:rPr lang="en-US" b="1" dirty="0"/>
                  <a:t>Prior:</a:t>
                </a:r>
                <a:r>
                  <a:rPr lang="en-US" dirty="0"/>
                  <a:t> Assumptions and beliefs about key parameters of a system. </a:t>
                </a:r>
              </a:p>
              <a:p>
                <a:pPr lvl="1"/>
                <a:r>
                  <a:rPr lang="en-US" b="1" dirty="0"/>
                  <a:t>Likelihood:</a:t>
                </a:r>
                <a:r>
                  <a:rPr lang="en-US" dirty="0"/>
                  <a:t> How the hidden parameters are connected to the observations. </a:t>
                </a:r>
              </a:p>
              <a:p>
                <a:pPr lvl="1"/>
                <a:r>
                  <a:rPr lang="en-US" b="1" dirty="0"/>
                  <a:t>Posterior:</a:t>
                </a:r>
                <a:r>
                  <a:rPr lang="en-US" dirty="0"/>
                  <a:t> Summary of the inferences about likely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dirty="0"/>
                  <a:t>.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3156373" y="3301100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373" y="3301100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485" t="-4255" r="-2970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EA5BE1-575F-6741-B129-5465473C6AB6}"/>
              </a:ext>
            </a:extLst>
          </p:cNvPr>
          <p:cNvSpPr/>
          <p:nvPr/>
        </p:nvSpPr>
        <p:spPr>
          <a:xfrm>
            <a:off x="5142643" y="3293843"/>
            <a:ext cx="532018" cy="270048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1BCD3D-71F6-8341-97B5-0FD7558C798E}"/>
              </a:ext>
            </a:extLst>
          </p:cNvPr>
          <p:cNvSpPr/>
          <p:nvPr/>
        </p:nvSpPr>
        <p:spPr>
          <a:xfrm>
            <a:off x="4156129" y="3267849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708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Key notions: </a:t>
                </a:r>
              </a:p>
              <a:p>
                <a:pPr lvl="1"/>
                <a:r>
                  <a:rPr lang="en-US" b="1" dirty="0"/>
                  <a:t>Prior:</a:t>
                </a:r>
                <a:r>
                  <a:rPr lang="en-US" dirty="0"/>
                  <a:t> Assumptions and beliefs about key parameters of a system. </a:t>
                </a:r>
              </a:p>
              <a:p>
                <a:pPr lvl="1"/>
                <a:r>
                  <a:rPr lang="en-US" b="1" dirty="0"/>
                  <a:t>Likelihood:</a:t>
                </a:r>
                <a:r>
                  <a:rPr lang="en-US" dirty="0"/>
                  <a:t> How the hidden parameters are connected to the observations. </a:t>
                </a:r>
              </a:p>
              <a:p>
                <a:pPr lvl="1"/>
                <a:r>
                  <a:rPr lang="en-US" b="1" dirty="0"/>
                  <a:t>Posterior:</a:t>
                </a:r>
                <a:r>
                  <a:rPr lang="en-US" dirty="0"/>
                  <a:t> Summary of the inferences about likely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dirty="0"/>
                  <a:t>.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3156373" y="3301100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373" y="3301100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485" t="-4255" r="-2970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EA5BE1-575F-6741-B129-5465473C6AB6}"/>
              </a:ext>
            </a:extLst>
          </p:cNvPr>
          <p:cNvSpPr/>
          <p:nvPr/>
        </p:nvSpPr>
        <p:spPr>
          <a:xfrm>
            <a:off x="5142643" y="3293843"/>
            <a:ext cx="532018" cy="270048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1BCD3D-71F6-8341-97B5-0FD7558C798E}"/>
              </a:ext>
            </a:extLst>
          </p:cNvPr>
          <p:cNvSpPr/>
          <p:nvPr/>
        </p:nvSpPr>
        <p:spPr>
          <a:xfrm>
            <a:off x="4156129" y="3267849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1827FC-6433-704F-A0CF-4B6DC2F407F1}"/>
              </a:ext>
            </a:extLst>
          </p:cNvPr>
          <p:cNvSpPr/>
          <p:nvPr/>
        </p:nvSpPr>
        <p:spPr>
          <a:xfrm>
            <a:off x="3177477" y="3444437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02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19BD-6278-A84D-9A0F-9A68A3A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755F-02A9-754A-ADCD-A465790C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/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Observations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CBB9A-3F2D-3C4E-B745-68E63140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784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19BD-6278-A84D-9A0F-9A68A3A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Goal:</a:t>
                </a:r>
                <a:r>
                  <a:rPr lang="en-US" dirty="0"/>
                  <a:t> Using </a:t>
                </a:r>
                <a:r>
                  <a:rPr lang="en-US" dirty="0" err="1"/>
                  <a:t>Bayes’s</a:t>
                </a:r>
                <a:r>
                  <a:rPr lang="en-US" dirty="0"/>
                  <a:t> Theorem to infer a probability distribution: 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755F-02A9-754A-ADCD-A465790C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/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Observations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6508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19BD-6278-A84D-9A0F-9A68A3A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Goal:</a:t>
                </a:r>
                <a:r>
                  <a:rPr lang="en-US" dirty="0"/>
                  <a:t> Using </a:t>
                </a:r>
                <a:r>
                  <a:rPr lang="en-US" dirty="0" err="1"/>
                  <a:t>Bayes’s</a:t>
                </a:r>
                <a:r>
                  <a:rPr lang="en-US" dirty="0"/>
                  <a:t> Theorem to infer a probability distribution: 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755F-02A9-754A-ADCD-A465790C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/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Observations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E8C1A-FFEB-6442-86C9-92BE9B698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6"/>
          <a:stretch/>
        </p:blipFill>
        <p:spPr>
          <a:xfrm>
            <a:off x="2759825" y="3000971"/>
            <a:ext cx="4151195" cy="132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839D08-67CB-334C-87CF-E4008613566A}"/>
                  </a:ext>
                </a:extLst>
              </p:cNvPr>
              <p:cNvSpPr/>
              <p:nvPr/>
            </p:nvSpPr>
            <p:spPr>
              <a:xfrm>
                <a:off x="6155282" y="3600337"/>
                <a:ext cx="966034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839D08-67CB-334C-87CF-E4008613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82" y="3600337"/>
                <a:ext cx="966034" cy="3810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5639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19BD-6278-A84D-9A0F-9A68A3A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Goal:</a:t>
                </a:r>
                <a:r>
                  <a:rPr lang="en-US" dirty="0"/>
                  <a:t> Using </a:t>
                </a:r>
                <a:r>
                  <a:rPr lang="en-US" dirty="0" err="1"/>
                  <a:t>Bayes’s</a:t>
                </a:r>
                <a:r>
                  <a:rPr lang="en-US" dirty="0"/>
                  <a:t> Theorem to infer a probability distribution: 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755F-02A9-754A-ADCD-A465790C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/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Observations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E8C1A-FFEB-6442-86C9-92BE9B698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6"/>
          <a:stretch/>
        </p:blipFill>
        <p:spPr>
          <a:xfrm>
            <a:off x="2759825" y="3000971"/>
            <a:ext cx="4151195" cy="132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839D08-67CB-334C-87CF-E4008613566A}"/>
                  </a:ext>
                </a:extLst>
              </p:cNvPr>
              <p:cNvSpPr/>
              <p:nvPr/>
            </p:nvSpPr>
            <p:spPr>
              <a:xfrm>
                <a:off x="6155282" y="3600337"/>
                <a:ext cx="966034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839D08-67CB-334C-87CF-E4008613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82" y="3600337"/>
                <a:ext cx="966034" cy="3810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62A97A-00FE-8B4B-AB9D-4D7102E7E449}"/>
                  </a:ext>
                </a:extLst>
              </p:cNvPr>
              <p:cNvSpPr/>
              <p:nvPr/>
            </p:nvSpPr>
            <p:spPr>
              <a:xfrm>
                <a:off x="3576689" y="4057334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62A97A-00FE-8B4B-AB9D-4D7102E7E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689" y="4057334"/>
                <a:ext cx="3824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21E1F5-3F83-CD4E-A6A7-AFEBF5288604}"/>
              </a:ext>
            </a:extLst>
          </p:cNvPr>
          <p:cNvCxnSpPr/>
          <p:nvPr/>
        </p:nvCxnSpPr>
        <p:spPr>
          <a:xfrm>
            <a:off x="3767895" y="3042785"/>
            <a:ext cx="0" cy="1115104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26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405963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19BD-6278-A84D-9A0F-9A68A3A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Goal:</a:t>
                </a:r>
                <a:r>
                  <a:rPr lang="en-US" dirty="0"/>
                  <a:t> Using </a:t>
                </a:r>
                <a:r>
                  <a:rPr lang="en-US" dirty="0" err="1"/>
                  <a:t>Bayes’s</a:t>
                </a:r>
                <a:r>
                  <a:rPr lang="en-US" dirty="0"/>
                  <a:t> Theorem to infer a probability distribution: 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755F-02A9-754A-ADCD-A465790C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/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Observations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E8C1A-FFEB-6442-86C9-92BE9B698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6"/>
          <a:stretch/>
        </p:blipFill>
        <p:spPr>
          <a:xfrm>
            <a:off x="2759825" y="3000971"/>
            <a:ext cx="4151195" cy="132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839D08-67CB-334C-87CF-E4008613566A}"/>
                  </a:ext>
                </a:extLst>
              </p:cNvPr>
              <p:cNvSpPr/>
              <p:nvPr/>
            </p:nvSpPr>
            <p:spPr>
              <a:xfrm>
                <a:off x="6155282" y="3600337"/>
                <a:ext cx="966034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839D08-67CB-334C-87CF-E4008613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82" y="3600337"/>
                <a:ext cx="966034" cy="3810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62A97A-00FE-8B4B-AB9D-4D7102E7E449}"/>
                  </a:ext>
                </a:extLst>
              </p:cNvPr>
              <p:cNvSpPr/>
              <p:nvPr/>
            </p:nvSpPr>
            <p:spPr>
              <a:xfrm>
                <a:off x="3576689" y="4057334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62A97A-00FE-8B4B-AB9D-4D7102E7E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689" y="4057334"/>
                <a:ext cx="3824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21E1F5-3F83-CD4E-A6A7-AFEBF5288604}"/>
              </a:ext>
            </a:extLst>
          </p:cNvPr>
          <p:cNvCxnSpPr/>
          <p:nvPr/>
        </p:nvCxnSpPr>
        <p:spPr>
          <a:xfrm>
            <a:off x="3767895" y="3042785"/>
            <a:ext cx="0" cy="1115104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BBAB99-71E2-FF4D-8E10-6AF26D0606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4472C4">
                <a:tint val="45000"/>
                <a:satMod val="400000"/>
              </a:srgbClr>
            </a:duotone>
            <a:alphaModFix amt="4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843" b="79823" l="28299" r="92653">
                        <a14:foregroundMark x1="32041" y1="27051" x2="34354" y2="30599"/>
                        <a14:foregroundMark x1="47347" y1="38803" x2="50748" y2="43902"/>
                        <a14:foregroundMark x1="38503" y1="22395" x2="41769" y2="26164"/>
                        <a14:foregroundMark x1="28299" y1="39690" x2="28503" y2="43459"/>
                      </a14:backgroundRemoval>
                    </a14:imgEffect>
                  </a14:imgLayer>
                </a14:imgProps>
              </a:ext>
            </a:extLst>
          </a:blip>
          <a:srcRect l="27248" t="13781" b="12459"/>
          <a:stretch/>
        </p:blipFill>
        <p:spPr>
          <a:xfrm>
            <a:off x="3763269" y="3180952"/>
            <a:ext cx="3147751" cy="9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48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19BD-6278-A84D-9A0F-9A68A3A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Goal:</a:t>
                </a:r>
                <a:r>
                  <a:rPr lang="en-US" dirty="0"/>
                  <a:t> Using </a:t>
                </a:r>
                <a:r>
                  <a:rPr lang="en-US" dirty="0" err="1"/>
                  <a:t>Bayes’s</a:t>
                </a:r>
                <a:r>
                  <a:rPr lang="en-US" dirty="0"/>
                  <a:t> Theorem to infer a probability distribution: 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Example: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2BBFCB-D695-0D49-A78A-000576CB9A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755F-02A9-754A-ADCD-A465790C5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/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Hypothesis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Observations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E56D7C-235F-C441-BD1B-D9DED28C4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81" y="1850095"/>
                <a:ext cx="30669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AE8C1A-FFEB-6442-86C9-92BE9B698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6"/>
          <a:stretch/>
        </p:blipFill>
        <p:spPr>
          <a:xfrm>
            <a:off x="2759825" y="3000971"/>
            <a:ext cx="4151195" cy="132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839D08-67CB-334C-87CF-E4008613566A}"/>
                  </a:ext>
                </a:extLst>
              </p:cNvPr>
              <p:cNvSpPr/>
              <p:nvPr/>
            </p:nvSpPr>
            <p:spPr>
              <a:xfrm>
                <a:off x="6155282" y="3600337"/>
                <a:ext cx="966034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839D08-67CB-334C-87CF-E40086135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82" y="3600337"/>
                <a:ext cx="966034" cy="3810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62A97A-00FE-8B4B-AB9D-4D7102E7E449}"/>
                  </a:ext>
                </a:extLst>
              </p:cNvPr>
              <p:cNvSpPr/>
              <p:nvPr/>
            </p:nvSpPr>
            <p:spPr>
              <a:xfrm>
                <a:off x="3576689" y="4057334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62A97A-00FE-8B4B-AB9D-4D7102E7E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689" y="4057334"/>
                <a:ext cx="3824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21E1F5-3F83-CD4E-A6A7-AFEBF5288604}"/>
              </a:ext>
            </a:extLst>
          </p:cNvPr>
          <p:cNvCxnSpPr/>
          <p:nvPr/>
        </p:nvCxnSpPr>
        <p:spPr>
          <a:xfrm>
            <a:off x="3767895" y="3042785"/>
            <a:ext cx="0" cy="1115104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BBAB99-71E2-FF4D-8E10-6AF26D0606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4472C4">
                <a:tint val="45000"/>
                <a:satMod val="400000"/>
              </a:srgbClr>
            </a:duotone>
            <a:alphaModFix amt="4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843" b="79823" l="28299" r="92653">
                        <a14:foregroundMark x1="32041" y1="27051" x2="34354" y2="30599"/>
                        <a14:foregroundMark x1="47347" y1="38803" x2="50748" y2="43902"/>
                        <a14:foregroundMark x1="38503" y1="22395" x2="41769" y2="26164"/>
                        <a14:foregroundMark x1="28299" y1="39690" x2="28503" y2="43459"/>
                      </a14:backgroundRemoval>
                    </a14:imgEffect>
                  </a14:imgLayer>
                </a14:imgProps>
              </a:ext>
            </a:extLst>
          </a:blip>
          <a:srcRect l="27248" t="13781" b="12459"/>
          <a:stretch/>
        </p:blipFill>
        <p:spPr>
          <a:xfrm>
            <a:off x="3763269" y="3180952"/>
            <a:ext cx="3147751" cy="976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80316C-8C0A-A44A-8512-D6BCD28A0D4A}"/>
                  </a:ext>
                </a:extLst>
              </p:cNvPr>
              <p:cNvSpPr/>
              <p:nvPr/>
            </p:nvSpPr>
            <p:spPr>
              <a:xfrm>
                <a:off x="4127758" y="3595418"/>
                <a:ext cx="9268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</a:t>
                </a:r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80316C-8C0A-A44A-8512-D6BCD28A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758" y="3595418"/>
                <a:ext cx="926857" cy="307777"/>
              </a:xfrm>
              <a:prstGeom prst="rect">
                <a:avLst/>
              </a:prstGeom>
              <a:blipFill>
                <a:blip r:embed="rId10"/>
                <a:stretch>
                  <a:fillRect l="-135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1035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7933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6428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521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728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blipFill>
                <a:blip r:embed="rId7"/>
                <a:stretch>
                  <a:fillRect l="-50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blipFill>
                <a:blip r:embed="rId8"/>
                <a:stretch>
                  <a:fillRect l="-37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0055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blipFill>
                <a:blip r:embed="rId4"/>
                <a:stretch>
                  <a:fillRect l="-2000" r="-3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blipFill>
                <a:blip r:embed="rId6"/>
                <a:stretch>
                  <a:fillRect l="-2000" r="-3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blipFill>
                <a:blip r:embed="rId7"/>
                <a:stretch>
                  <a:fillRect l="-50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blipFill>
                <a:blip r:embed="rId8"/>
                <a:stretch>
                  <a:fillRect l="-37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7009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blipFill>
                <a:blip r:embed="rId4"/>
                <a:stretch>
                  <a:fillRect l="-2000" r="-3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blipFill>
                <a:blip r:embed="rId6"/>
                <a:stretch>
                  <a:fillRect l="-2000" r="-3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blipFill>
                <a:blip r:embed="rId7"/>
                <a:stretch>
                  <a:fillRect l="-50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blipFill>
                <a:blip r:embed="rId8"/>
                <a:stretch>
                  <a:fillRect l="-37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1024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blipFill>
                <a:blip r:embed="rId4"/>
                <a:stretch>
                  <a:fillRect l="-2000" r="-3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blipFill>
                <a:blip r:embed="rId6"/>
                <a:stretch>
                  <a:fillRect l="-2000" r="-3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blipFill>
                <a:blip r:embed="rId7"/>
                <a:stretch>
                  <a:fillRect l="-50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blipFill>
                <a:blip r:embed="rId8"/>
                <a:stretch>
                  <a:fillRect l="-37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93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CB6ECF-8BE6-0849-B972-A94912565898}"/>
              </a:ext>
            </a:extLst>
          </p:cNvPr>
          <p:cNvGrpSpPr/>
          <p:nvPr/>
        </p:nvGrpSpPr>
        <p:grpSpPr>
          <a:xfrm>
            <a:off x="5203272" y="770930"/>
            <a:ext cx="2413993" cy="3328856"/>
            <a:chOff x="5203272" y="770930"/>
            <a:chExt cx="2413993" cy="33288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C18DD-74CE-024E-B965-DA4AEEAD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3272" y="770930"/>
              <a:ext cx="2413993" cy="24139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B728C9-CD52-8140-9D56-F87B2624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336" y="2653919"/>
              <a:ext cx="1445867" cy="14458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A99BB-C6A8-8740-A2E6-B7476655769A}"/>
                </a:ext>
              </a:extLst>
            </p:cNvPr>
            <p:cNvSpPr txBox="1"/>
            <p:nvPr/>
          </p:nvSpPr>
          <p:spPr>
            <a:xfrm>
              <a:off x="6014323" y="16880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94440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blipFill>
                <a:blip r:embed="rId4"/>
                <a:stretch>
                  <a:fillRect l="-2000" r="-3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blipFill>
                <a:blip r:embed="rId6"/>
                <a:stretch>
                  <a:fillRect l="-2000" r="-3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blipFill>
                <a:blip r:embed="rId7"/>
                <a:stretch>
                  <a:fillRect l="-50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blipFill>
                <a:blip r:embed="rId8"/>
                <a:stretch>
                  <a:fillRect l="-37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0257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blipFill>
                <a:blip r:embed="rId4"/>
                <a:stretch>
                  <a:fillRect l="-2000" r="-3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blipFill>
                <a:blip r:embed="rId6"/>
                <a:stretch>
                  <a:fillRect l="-2000" r="-3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blipFill>
                <a:blip r:embed="rId7"/>
                <a:stretch>
                  <a:fillRect l="-50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blipFill>
                <a:blip r:embed="rId8"/>
                <a:stretch>
                  <a:fillRect l="-37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969F8-5B58-2043-848E-78E5226E8026}"/>
              </a:ext>
            </a:extLst>
          </p:cNvPr>
          <p:cNvGrpSpPr/>
          <p:nvPr/>
        </p:nvGrpSpPr>
        <p:grpSpPr>
          <a:xfrm>
            <a:off x="3424967" y="2567565"/>
            <a:ext cx="232225" cy="1372967"/>
            <a:chOff x="4109961" y="2567565"/>
            <a:chExt cx="232225" cy="1372967"/>
          </a:xfrm>
        </p:grpSpPr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B45A9028-5B58-5841-926E-AD0D98FB1E1C}"/>
                </a:ext>
              </a:extLst>
            </p:cNvPr>
            <p:cNvSpPr/>
            <p:nvPr/>
          </p:nvSpPr>
          <p:spPr>
            <a:xfrm rot="16200000">
              <a:off x="4129188" y="374695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B80867EF-F9A3-444B-82A6-AAD923DB6A93}"/>
                </a:ext>
              </a:extLst>
            </p:cNvPr>
            <p:cNvSpPr/>
            <p:nvPr/>
          </p:nvSpPr>
          <p:spPr>
            <a:xfrm rot="16200000">
              <a:off x="4148603" y="2548338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435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blipFill>
                <a:blip r:embed="rId4"/>
                <a:stretch>
                  <a:fillRect l="-2000" r="-3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blipFill>
                <a:blip r:embed="rId6"/>
                <a:stretch>
                  <a:fillRect l="-2000" r="-3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blipFill>
                <a:blip r:embed="rId7"/>
                <a:stretch>
                  <a:fillRect l="-50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blipFill>
                <a:blip r:embed="rId8"/>
                <a:stretch>
                  <a:fillRect l="-37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969F8-5B58-2043-848E-78E5226E8026}"/>
              </a:ext>
            </a:extLst>
          </p:cNvPr>
          <p:cNvGrpSpPr/>
          <p:nvPr/>
        </p:nvGrpSpPr>
        <p:grpSpPr>
          <a:xfrm>
            <a:off x="3424967" y="2567565"/>
            <a:ext cx="232225" cy="1372967"/>
            <a:chOff x="4109961" y="2567565"/>
            <a:chExt cx="232225" cy="1372967"/>
          </a:xfrm>
        </p:grpSpPr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B45A9028-5B58-5841-926E-AD0D98FB1E1C}"/>
                </a:ext>
              </a:extLst>
            </p:cNvPr>
            <p:cNvSpPr/>
            <p:nvPr/>
          </p:nvSpPr>
          <p:spPr>
            <a:xfrm rot="16200000">
              <a:off x="4129188" y="374695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B80867EF-F9A3-444B-82A6-AAD923DB6A93}"/>
                </a:ext>
              </a:extLst>
            </p:cNvPr>
            <p:cNvSpPr/>
            <p:nvPr/>
          </p:nvSpPr>
          <p:spPr>
            <a:xfrm rot="16200000">
              <a:off x="4148603" y="2548338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278B1E-6A6C-6A43-AE8B-8915167AA40E}"/>
              </a:ext>
            </a:extLst>
          </p:cNvPr>
          <p:cNvGrpSpPr/>
          <p:nvPr/>
        </p:nvGrpSpPr>
        <p:grpSpPr>
          <a:xfrm>
            <a:off x="4083815" y="1975329"/>
            <a:ext cx="1540552" cy="1000439"/>
            <a:chOff x="4314088" y="1975329"/>
            <a:chExt cx="1540552" cy="100043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560FFE-339C-614E-9679-30844DB32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14088" y="1975329"/>
              <a:ext cx="1464794" cy="10004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/>
                <p:nvPr/>
              </p:nvSpPr>
              <p:spPr>
                <a:xfrm>
                  <a:off x="5484987" y="2513180"/>
                  <a:ext cx="36965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987" y="2513180"/>
                  <a:ext cx="369653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1DBDA-F4C8-1745-9FA1-35826E8E4D05}"/>
              </a:ext>
            </a:extLst>
          </p:cNvPr>
          <p:cNvGrpSpPr/>
          <p:nvPr/>
        </p:nvGrpSpPr>
        <p:grpSpPr>
          <a:xfrm>
            <a:off x="4102990" y="3324406"/>
            <a:ext cx="1450130" cy="1055361"/>
            <a:chOff x="4383141" y="3324406"/>
            <a:chExt cx="1450130" cy="105536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11F42A-9823-1E40-97BF-1BE62F0CC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83141" y="3324406"/>
              <a:ext cx="1374598" cy="1055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/>
                <p:nvPr/>
              </p:nvSpPr>
              <p:spPr>
                <a:xfrm>
                  <a:off x="5463618" y="3886279"/>
                  <a:ext cx="36965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18" y="3886279"/>
                  <a:ext cx="369653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1307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blipFill>
                <a:blip r:embed="rId4"/>
                <a:stretch>
                  <a:fillRect l="-2000" r="-3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blipFill>
                <a:blip r:embed="rId6"/>
                <a:stretch>
                  <a:fillRect l="-2000" r="-3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blipFill>
                <a:blip r:embed="rId7"/>
                <a:stretch>
                  <a:fillRect l="-50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blipFill>
                <a:blip r:embed="rId8"/>
                <a:stretch>
                  <a:fillRect l="-37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969F8-5B58-2043-848E-78E5226E8026}"/>
              </a:ext>
            </a:extLst>
          </p:cNvPr>
          <p:cNvGrpSpPr/>
          <p:nvPr/>
        </p:nvGrpSpPr>
        <p:grpSpPr>
          <a:xfrm>
            <a:off x="3424967" y="2567565"/>
            <a:ext cx="232225" cy="1372967"/>
            <a:chOff x="4109961" y="2567565"/>
            <a:chExt cx="232225" cy="1372967"/>
          </a:xfrm>
        </p:grpSpPr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B45A9028-5B58-5841-926E-AD0D98FB1E1C}"/>
                </a:ext>
              </a:extLst>
            </p:cNvPr>
            <p:cNvSpPr/>
            <p:nvPr/>
          </p:nvSpPr>
          <p:spPr>
            <a:xfrm rot="16200000">
              <a:off x="4129188" y="374695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B80867EF-F9A3-444B-82A6-AAD923DB6A93}"/>
                </a:ext>
              </a:extLst>
            </p:cNvPr>
            <p:cNvSpPr/>
            <p:nvPr/>
          </p:nvSpPr>
          <p:spPr>
            <a:xfrm rot="16200000">
              <a:off x="4148603" y="2548338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278B1E-6A6C-6A43-AE8B-8915167AA40E}"/>
              </a:ext>
            </a:extLst>
          </p:cNvPr>
          <p:cNvGrpSpPr/>
          <p:nvPr/>
        </p:nvGrpSpPr>
        <p:grpSpPr>
          <a:xfrm>
            <a:off x="4083815" y="1975329"/>
            <a:ext cx="1540552" cy="1000439"/>
            <a:chOff x="4314088" y="1975329"/>
            <a:chExt cx="1540552" cy="100043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560FFE-339C-614E-9679-30844DB32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14088" y="1975329"/>
              <a:ext cx="1464794" cy="10004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/>
                <p:nvPr/>
              </p:nvSpPr>
              <p:spPr>
                <a:xfrm>
                  <a:off x="5484987" y="2513180"/>
                  <a:ext cx="36965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987" y="2513180"/>
                  <a:ext cx="369653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1DBDA-F4C8-1745-9FA1-35826E8E4D05}"/>
              </a:ext>
            </a:extLst>
          </p:cNvPr>
          <p:cNvGrpSpPr/>
          <p:nvPr/>
        </p:nvGrpSpPr>
        <p:grpSpPr>
          <a:xfrm>
            <a:off x="4102990" y="3324406"/>
            <a:ext cx="1450130" cy="1055361"/>
            <a:chOff x="4383141" y="3324406"/>
            <a:chExt cx="1450130" cy="105536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11F42A-9823-1E40-97BF-1BE62F0CC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83141" y="3324406"/>
              <a:ext cx="1374598" cy="1055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/>
                <p:nvPr/>
              </p:nvSpPr>
              <p:spPr>
                <a:xfrm>
                  <a:off x="5463618" y="3886279"/>
                  <a:ext cx="36965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18" y="3886279"/>
                  <a:ext cx="369653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Down Arrow 46">
            <a:extLst>
              <a:ext uri="{FF2B5EF4-FFF2-40B4-BE49-F238E27FC236}">
                <a16:creationId xmlns:a16="http://schemas.microsoft.com/office/drawing/2014/main" id="{4490DCC9-9658-F54F-AC7E-19265D796AB1}"/>
              </a:ext>
            </a:extLst>
          </p:cNvPr>
          <p:cNvSpPr/>
          <p:nvPr/>
        </p:nvSpPr>
        <p:spPr>
          <a:xfrm rot="16200000">
            <a:off x="5626287" y="3152848"/>
            <a:ext cx="268649" cy="2991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8822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257973" cy="246221"/>
              </a:xfrm>
              <a:prstGeom prst="rect">
                <a:avLst/>
              </a:prstGeom>
              <a:blipFill>
                <a:blip r:embed="rId4"/>
                <a:stretch>
                  <a:fillRect l="-2000" r="-3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23640" cy="381066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262717" cy="246221"/>
              </a:xfrm>
              <a:prstGeom prst="rect">
                <a:avLst/>
              </a:prstGeom>
              <a:blipFill>
                <a:blip r:embed="rId6"/>
                <a:stretch>
                  <a:fillRect l="-2000" r="-3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95978" cy="246221"/>
              </a:xfrm>
              <a:prstGeom prst="rect">
                <a:avLst/>
              </a:prstGeom>
              <a:blipFill>
                <a:blip r:embed="rId7"/>
                <a:stretch>
                  <a:fillRect l="-50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93" y="3722283"/>
                <a:ext cx="1015984" cy="246221"/>
              </a:xfrm>
              <a:prstGeom prst="rect">
                <a:avLst/>
              </a:prstGeom>
              <a:blipFill>
                <a:blip r:embed="rId8"/>
                <a:stretch>
                  <a:fillRect l="-370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958ADE-E738-1F43-B241-1BD41183CC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238623" y="2076989"/>
            <a:ext cx="2750980" cy="209074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969F8-5B58-2043-848E-78E5226E8026}"/>
              </a:ext>
            </a:extLst>
          </p:cNvPr>
          <p:cNvGrpSpPr/>
          <p:nvPr/>
        </p:nvGrpSpPr>
        <p:grpSpPr>
          <a:xfrm>
            <a:off x="3424967" y="2567565"/>
            <a:ext cx="232225" cy="1372967"/>
            <a:chOff x="4109961" y="2567565"/>
            <a:chExt cx="232225" cy="1372967"/>
          </a:xfrm>
        </p:grpSpPr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B45A9028-5B58-5841-926E-AD0D98FB1E1C}"/>
                </a:ext>
              </a:extLst>
            </p:cNvPr>
            <p:cNvSpPr/>
            <p:nvPr/>
          </p:nvSpPr>
          <p:spPr>
            <a:xfrm rot="16200000">
              <a:off x="4129188" y="374695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B80867EF-F9A3-444B-82A6-AAD923DB6A93}"/>
                </a:ext>
              </a:extLst>
            </p:cNvPr>
            <p:cNvSpPr/>
            <p:nvPr/>
          </p:nvSpPr>
          <p:spPr>
            <a:xfrm rot="16200000">
              <a:off x="4148603" y="2548338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278B1E-6A6C-6A43-AE8B-8915167AA40E}"/>
              </a:ext>
            </a:extLst>
          </p:cNvPr>
          <p:cNvGrpSpPr/>
          <p:nvPr/>
        </p:nvGrpSpPr>
        <p:grpSpPr>
          <a:xfrm>
            <a:off x="4083815" y="1975329"/>
            <a:ext cx="1540552" cy="1000439"/>
            <a:chOff x="4314088" y="1975329"/>
            <a:chExt cx="1540552" cy="100043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560FFE-339C-614E-9679-30844DB32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14088" y="1975329"/>
              <a:ext cx="1464794" cy="10004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/>
                <p:nvPr/>
              </p:nvSpPr>
              <p:spPr>
                <a:xfrm>
                  <a:off x="5484987" y="2513180"/>
                  <a:ext cx="36965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987" y="2513180"/>
                  <a:ext cx="369653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1DBDA-F4C8-1745-9FA1-35826E8E4D05}"/>
              </a:ext>
            </a:extLst>
          </p:cNvPr>
          <p:cNvGrpSpPr/>
          <p:nvPr/>
        </p:nvGrpSpPr>
        <p:grpSpPr>
          <a:xfrm>
            <a:off x="4102990" y="3324406"/>
            <a:ext cx="1450130" cy="1055361"/>
            <a:chOff x="4383141" y="3324406"/>
            <a:chExt cx="1450130" cy="105536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11F42A-9823-1E40-97BF-1BE62F0CC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83141" y="3324406"/>
              <a:ext cx="1374598" cy="1055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/>
                <p:nvPr/>
              </p:nvSpPr>
              <p:spPr>
                <a:xfrm>
                  <a:off x="5463618" y="3886279"/>
                  <a:ext cx="369653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18" y="3886279"/>
                  <a:ext cx="369653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10C1EC6-812B-494F-B146-37B1DC6E04DE}"/>
                  </a:ext>
                </a:extLst>
              </p:cNvPr>
              <p:cNvSpPr/>
              <p:nvPr/>
            </p:nvSpPr>
            <p:spPr>
              <a:xfrm>
                <a:off x="7259869" y="4158455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10C1EC6-812B-494F-B146-37B1DC6E0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869" y="4158455"/>
                <a:ext cx="789960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Down Arrow 46">
            <a:extLst>
              <a:ext uri="{FF2B5EF4-FFF2-40B4-BE49-F238E27FC236}">
                <a16:creationId xmlns:a16="http://schemas.microsoft.com/office/drawing/2014/main" id="{4490DCC9-9658-F54F-AC7E-19265D796AB1}"/>
              </a:ext>
            </a:extLst>
          </p:cNvPr>
          <p:cNvSpPr/>
          <p:nvPr/>
        </p:nvSpPr>
        <p:spPr>
          <a:xfrm rot="16200000">
            <a:off x="5626287" y="3152848"/>
            <a:ext cx="268649" cy="2991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22681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6486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A0738-3E9F-A34D-A170-0AFEA42BF08E}"/>
              </a:ext>
            </a:extLst>
          </p:cNvPr>
          <p:cNvCxnSpPr>
            <a:cxnSpLocks/>
          </p:cNvCxnSpPr>
          <p:nvPr/>
        </p:nvCxnSpPr>
        <p:spPr>
          <a:xfrm>
            <a:off x="5981520" y="4210010"/>
            <a:ext cx="0" cy="45288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5047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/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A0738-3E9F-A34D-A170-0AFEA42BF08E}"/>
              </a:ext>
            </a:extLst>
          </p:cNvPr>
          <p:cNvCxnSpPr>
            <a:cxnSpLocks/>
          </p:cNvCxnSpPr>
          <p:nvPr/>
        </p:nvCxnSpPr>
        <p:spPr>
          <a:xfrm>
            <a:off x="5981520" y="4210010"/>
            <a:ext cx="0" cy="45288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1740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/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A0738-3E9F-A34D-A170-0AFEA42BF08E}"/>
              </a:ext>
            </a:extLst>
          </p:cNvPr>
          <p:cNvCxnSpPr>
            <a:cxnSpLocks/>
          </p:cNvCxnSpPr>
          <p:nvPr/>
        </p:nvCxnSpPr>
        <p:spPr>
          <a:xfrm>
            <a:off x="5981520" y="4210010"/>
            <a:ext cx="0" cy="45288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114141-0C1D-B64A-8985-CAA83814DA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4269" b="10043"/>
          <a:stretch/>
        </p:blipFill>
        <p:spPr>
          <a:xfrm>
            <a:off x="5988664" y="1816085"/>
            <a:ext cx="2946514" cy="23888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93523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/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A0738-3E9F-A34D-A170-0AFEA42BF08E}"/>
              </a:ext>
            </a:extLst>
          </p:cNvPr>
          <p:cNvCxnSpPr>
            <a:cxnSpLocks/>
          </p:cNvCxnSpPr>
          <p:nvPr/>
        </p:nvCxnSpPr>
        <p:spPr>
          <a:xfrm>
            <a:off x="5981520" y="4210010"/>
            <a:ext cx="0" cy="45288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114141-0C1D-B64A-8985-CAA83814DA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4269" b="10043"/>
          <a:stretch/>
        </p:blipFill>
        <p:spPr>
          <a:xfrm>
            <a:off x="5988664" y="1816085"/>
            <a:ext cx="2946514" cy="23888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823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C6806F-A933-9E4C-BF71-E2C33C45E674}"/>
              </a:ext>
            </a:extLst>
          </p:cNvPr>
          <p:cNvGrpSpPr/>
          <p:nvPr/>
        </p:nvGrpSpPr>
        <p:grpSpPr>
          <a:xfrm>
            <a:off x="1415384" y="735326"/>
            <a:ext cx="2413993" cy="3364460"/>
            <a:chOff x="1415384" y="735326"/>
            <a:chExt cx="2413993" cy="33644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51CE51-7929-C749-B550-2D1A0B8B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384" y="735326"/>
              <a:ext cx="2413993" cy="24139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A1039B-AA7F-D84F-9161-146288C59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448" y="2653919"/>
              <a:ext cx="1445867" cy="14458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2501E-69A9-AB42-A0DC-98583AA8E6E3}"/>
                </a:ext>
              </a:extLst>
            </p:cNvPr>
            <p:cNvSpPr txBox="1"/>
            <p:nvPr/>
          </p:nvSpPr>
          <p:spPr>
            <a:xfrm>
              <a:off x="2196618" y="167925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CB6ECF-8BE6-0849-B972-A94912565898}"/>
              </a:ext>
            </a:extLst>
          </p:cNvPr>
          <p:cNvGrpSpPr/>
          <p:nvPr/>
        </p:nvGrpSpPr>
        <p:grpSpPr>
          <a:xfrm>
            <a:off x="5203272" y="770930"/>
            <a:ext cx="2413993" cy="3328856"/>
            <a:chOff x="5203272" y="770930"/>
            <a:chExt cx="2413993" cy="33288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C18DD-74CE-024E-B965-DA4AEEAD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3272" y="770930"/>
              <a:ext cx="2413993" cy="24139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B728C9-CD52-8140-9D56-F87B2624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336" y="2653919"/>
              <a:ext cx="1445867" cy="14458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A99BB-C6A8-8740-A2E6-B7476655769A}"/>
                </a:ext>
              </a:extLst>
            </p:cNvPr>
            <p:cNvSpPr txBox="1"/>
            <p:nvPr/>
          </p:nvSpPr>
          <p:spPr>
            <a:xfrm>
              <a:off x="6014323" y="16880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20184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0338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7325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/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27515A-E263-4B43-94BC-F9000446AD06}"/>
              </a:ext>
            </a:extLst>
          </p:cNvPr>
          <p:cNvCxnSpPr>
            <a:cxnSpLocks/>
          </p:cNvCxnSpPr>
          <p:nvPr/>
        </p:nvCxnSpPr>
        <p:spPr>
          <a:xfrm>
            <a:off x="6333650" y="4229140"/>
            <a:ext cx="1" cy="44294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4028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7824A-8A26-964A-B59C-26352C67AC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4806" b="10043"/>
          <a:stretch/>
        </p:blipFill>
        <p:spPr>
          <a:xfrm>
            <a:off x="6343649" y="1821184"/>
            <a:ext cx="2584385" cy="238882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/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27515A-E263-4B43-94BC-F9000446AD06}"/>
              </a:ext>
            </a:extLst>
          </p:cNvPr>
          <p:cNvCxnSpPr>
            <a:cxnSpLocks/>
          </p:cNvCxnSpPr>
          <p:nvPr/>
        </p:nvCxnSpPr>
        <p:spPr>
          <a:xfrm>
            <a:off x="6333650" y="4229140"/>
            <a:ext cx="1" cy="44294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8001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21625" cy="381066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78996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7824A-8A26-964A-B59C-26352C67AC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4806" b="10043"/>
          <a:stretch/>
        </p:blipFill>
        <p:spPr>
          <a:xfrm>
            <a:off x="6343649" y="1821184"/>
            <a:ext cx="2584385" cy="238882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/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27515A-E263-4B43-94BC-F9000446AD06}"/>
              </a:ext>
            </a:extLst>
          </p:cNvPr>
          <p:cNvCxnSpPr>
            <a:cxnSpLocks/>
          </p:cNvCxnSpPr>
          <p:nvPr/>
        </p:nvCxnSpPr>
        <p:spPr>
          <a:xfrm>
            <a:off x="6333650" y="4229140"/>
            <a:ext cx="1" cy="44294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47063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 Summary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rgbClr val="C5D9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30941D9-BA5D-6545-8390-0B4815040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343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835205"/>
          </a:xfrm>
        </p:spPr>
        <p:txBody>
          <a:bodyPr>
            <a:normAutofit/>
          </a:bodyPr>
          <a:lstStyle/>
          <a:p>
            <a:r>
              <a:rPr lang="en-US" sz="1800" dirty="0"/>
              <a:t>It’s much more intuitive to work with the </a:t>
            </a:r>
            <a:r>
              <a:rPr lang="en-US" sz="1800" b="1" dirty="0"/>
              <a:t>probability of hypotheses</a:t>
            </a:r>
            <a:r>
              <a:rPr lang="en-US" sz="1800" dirty="0"/>
              <a:t>. </a:t>
            </a:r>
          </a:p>
          <a:p>
            <a:pPr lvl="1"/>
            <a:r>
              <a:rPr lang="en-US" sz="1600" b="1" dirty="0"/>
              <a:t>Easier</a:t>
            </a:r>
            <a:r>
              <a:rPr lang="en-US" sz="1600" dirty="0"/>
              <a:t> to </a:t>
            </a:r>
            <a:r>
              <a:rPr lang="en-US" sz="1600" b="1" dirty="0"/>
              <a:t>interpret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less ambiguous. </a:t>
            </a:r>
          </a:p>
          <a:p>
            <a:pPr lvl="1"/>
            <a:endParaRPr lang="en-US" sz="15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rgbClr val="C5D9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57815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835205"/>
          </a:xfrm>
        </p:spPr>
        <p:txBody>
          <a:bodyPr>
            <a:normAutofit/>
          </a:bodyPr>
          <a:lstStyle/>
          <a:p>
            <a:r>
              <a:rPr lang="en-US" sz="1800" dirty="0"/>
              <a:t>It’s much more intuitive to work with the </a:t>
            </a:r>
            <a:r>
              <a:rPr lang="en-US" sz="1800" b="1" dirty="0"/>
              <a:t>probability of hypotheses</a:t>
            </a:r>
            <a:r>
              <a:rPr lang="en-US" sz="1800" dirty="0"/>
              <a:t>. </a:t>
            </a:r>
          </a:p>
          <a:p>
            <a:pPr lvl="1"/>
            <a:r>
              <a:rPr lang="en-US" sz="1600" b="1" dirty="0"/>
              <a:t>Easier</a:t>
            </a:r>
            <a:r>
              <a:rPr lang="en-US" sz="1600" dirty="0"/>
              <a:t> to </a:t>
            </a:r>
            <a:r>
              <a:rPr lang="en-US" sz="1600" b="1" dirty="0"/>
              <a:t>interpret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less ambiguous. </a:t>
            </a:r>
          </a:p>
          <a:p>
            <a:pPr lvl="1"/>
            <a:endParaRPr lang="en-US" sz="15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rgbClr val="C5D9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855B-CF44-0748-9F10-36946ADAB46A}"/>
              </a:ext>
            </a:extLst>
          </p:cNvPr>
          <p:cNvSpPr/>
          <p:nvPr/>
        </p:nvSpPr>
        <p:spPr>
          <a:xfrm>
            <a:off x="620713" y="1861376"/>
            <a:ext cx="42542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flexible</a:t>
            </a:r>
            <a:r>
              <a:rPr lang="en-US" dirty="0"/>
              <a:t>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E.g., </a:t>
            </a:r>
            <a:r>
              <a:rPr lang="en-US" b="1" dirty="0"/>
              <a:t>margin of superiority</a:t>
            </a:r>
            <a:r>
              <a:rPr lang="en-US" dirty="0"/>
              <a:t> could incorporated in the definition of hypotheses. </a:t>
            </a:r>
            <a:endParaRPr lang="en" dirty="0"/>
          </a:p>
          <a:p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does not encourage </a:t>
            </a:r>
            <a:r>
              <a:rPr lang="en-US" b="1" dirty="0"/>
              <a:t>binary</a:t>
            </a:r>
            <a:r>
              <a:rPr lang="en-US" dirty="0"/>
              <a:t> decision-making. 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02573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835205"/>
          </a:xfrm>
        </p:spPr>
        <p:txBody>
          <a:bodyPr>
            <a:normAutofit/>
          </a:bodyPr>
          <a:lstStyle/>
          <a:p>
            <a:r>
              <a:rPr lang="en-US" sz="1800" dirty="0"/>
              <a:t>It’s much more intuitive to work with the </a:t>
            </a:r>
            <a:r>
              <a:rPr lang="en-US" sz="1800" b="1" dirty="0"/>
              <a:t>probability of hypotheses</a:t>
            </a:r>
            <a:r>
              <a:rPr lang="en-US" sz="1800" dirty="0"/>
              <a:t>. </a:t>
            </a:r>
          </a:p>
          <a:p>
            <a:pPr lvl="1"/>
            <a:r>
              <a:rPr lang="en-US" sz="1600" b="1" dirty="0"/>
              <a:t>Easier</a:t>
            </a:r>
            <a:r>
              <a:rPr lang="en-US" sz="1600" dirty="0"/>
              <a:t> to </a:t>
            </a:r>
            <a:r>
              <a:rPr lang="en-US" sz="1600" b="1" dirty="0"/>
              <a:t>interpret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less ambiguous. </a:t>
            </a:r>
          </a:p>
          <a:p>
            <a:pPr lvl="1"/>
            <a:endParaRPr lang="en-US" sz="15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rgbClr val="C5D9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855B-CF44-0748-9F10-36946ADAB46A}"/>
              </a:ext>
            </a:extLst>
          </p:cNvPr>
          <p:cNvSpPr/>
          <p:nvPr/>
        </p:nvSpPr>
        <p:spPr>
          <a:xfrm>
            <a:off x="620713" y="1861376"/>
            <a:ext cx="42542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flexible</a:t>
            </a:r>
            <a:r>
              <a:rPr lang="en-US" dirty="0"/>
              <a:t>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E.g., </a:t>
            </a:r>
            <a:r>
              <a:rPr lang="en-US" b="1" dirty="0"/>
              <a:t>margin of superiority</a:t>
            </a:r>
            <a:r>
              <a:rPr lang="en-US" dirty="0"/>
              <a:t> could incorporated in the definition of hypotheses. </a:t>
            </a:r>
            <a:endParaRPr lang="en" dirty="0"/>
          </a:p>
          <a:p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does not encourage </a:t>
            </a:r>
            <a:r>
              <a:rPr lang="en-US" b="1" dirty="0"/>
              <a:t>binary</a:t>
            </a:r>
            <a:r>
              <a:rPr lang="en-US" dirty="0"/>
              <a:t> decision-making. 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070157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7D70CB-54DC-0B40-82A1-DBCA6B35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Final Section: </a:t>
            </a:r>
            <a:br>
              <a:rPr lang="en-US" sz="2200" dirty="0"/>
            </a:br>
            <a:r>
              <a:rPr lang="en-US" dirty="0"/>
              <a:t>Common Practices, Comparisons and Suggestions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826FDF-D387-9449-B546-A48EF9DE48EE}"/>
              </a:ext>
            </a:extLst>
          </p:cNvPr>
          <p:cNvGrpSpPr/>
          <p:nvPr/>
        </p:nvGrpSpPr>
        <p:grpSpPr>
          <a:xfrm>
            <a:off x="1977391" y="1936985"/>
            <a:ext cx="5474970" cy="2716781"/>
            <a:chOff x="1200150" y="1380811"/>
            <a:chExt cx="5923505" cy="29087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3C37AE1-3D8A-1E4C-ACD4-2E63FAED5AD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3B1CF7-E6D7-6D40-A5B6-AC44B6E1E95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6FDFE0-EC08-6A44-B7EA-8F326F598306}"/>
                </a:ext>
              </a:extLst>
            </p:cNvPr>
            <p:cNvSpPr/>
            <p:nvPr/>
          </p:nvSpPr>
          <p:spPr>
            <a:xfrm>
              <a:off x="1200151" y="2293966"/>
              <a:ext cx="2030282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Binary/Categorical Decisions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0EF217-77E7-5F44-B187-46ECB411593D}"/>
                </a:ext>
              </a:extLst>
            </p:cNvPr>
            <p:cNvSpPr/>
            <p:nvPr/>
          </p:nvSpPr>
          <p:spPr>
            <a:xfrm>
              <a:off x="1200150" y="3392411"/>
              <a:ext cx="2030282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CA5861-9473-2E4F-91D6-A35B649AC85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390A33-4C13-0A49-A765-C04FCEF5B5BF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B1087C-B2FE-CE44-826F-AE62BAE15C7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EE0507-83F4-4F4C-99F0-880C3D7CCD1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Posterior Intervals</a:t>
              </a:r>
            </a:p>
          </p:txBody>
        </p:sp>
        <p:sp>
          <p:nvSpPr>
            <p:cNvPr id="14" name="Quad Arrow 13">
              <a:extLst>
                <a:ext uri="{FF2B5EF4-FFF2-40B4-BE49-F238E27FC236}">
                  <a16:creationId xmlns:a16="http://schemas.microsoft.com/office/drawing/2014/main" id="{907A6A49-6A75-F348-AE4D-7BDA48A9632A}"/>
                </a:ext>
              </a:extLst>
            </p:cNvPr>
            <p:cNvSpPr/>
            <p:nvPr/>
          </p:nvSpPr>
          <p:spPr>
            <a:xfrm rot="2650734">
              <a:off x="4786638" y="2813638"/>
              <a:ext cx="914374" cy="948648"/>
            </a:xfrm>
            <a:prstGeom prst="quadArrow">
              <a:avLst>
                <a:gd name="adj1" fmla="val 11602"/>
                <a:gd name="adj2" fmla="val 12124"/>
                <a:gd name="adj3" fmla="val 22500"/>
              </a:avLst>
            </a:prstGeom>
            <a:solidFill>
              <a:srgbClr val="FF1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92543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F8987-335D-454C-93A3-5723B2A724B9}"/>
              </a:ext>
            </a:extLst>
          </p:cNvPr>
          <p:cNvSpPr/>
          <p:nvPr/>
        </p:nvSpPr>
        <p:spPr>
          <a:xfrm>
            <a:off x="4277782" y="2941337"/>
            <a:ext cx="5036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/>
              <a:t>&lt;</a:t>
            </a:r>
          </a:p>
          <a:p>
            <a:pPr algn="ctr"/>
            <a:r>
              <a:rPr lang="en-US" sz="3000" dirty="0"/>
              <a:t>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C6806F-A933-9E4C-BF71-E2C33C45E674}"/>
              </a:ext>
            </a:extLst>
          </p:cNvPr>
          <p:cNvGrpSpPr/>
          <p:nvPr/>
        </p:nvGrpSpPr>
        <p:grpSpPr>
          <a:xfrm>
            <a:off x="1415384" y="735326"/>
            <a:ext cx="2413993" cy="3364460"/>
            <a:chOff x="1415384" y="735326"/>
            <a:chExt cx="2413993" cy="33644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51CE51-7929-C749-B550-2D1A0B8B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384" y="735326"/>
              <a:ext cx="2413993" cy="24139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A1039B-AA7F-D84F-9161-146288C59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448" y="2653919"/>
              <a:ext cx="1445867" cy="14458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2501E-69A9-AB42-A0DC-98583AA8E6E3}"/>
                </a:ext>
              </a:extLst>
            </p:cNvPr>
            <p:cNvSpPr txBox="1"/>
            <p:nvPr/>
          </p:nvSpPr>
          <p:spPr>
            <a:xfrm>
              <a:off x="2196618" y="167925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CB6ECF-8BE6-0849-B972-A94912565898}"/>
              </a:ext>
            </a:extLst>
          </p:cNvPr>
          <p:cNvGrpSpPr/>
          <p:nvPr/>
        </p:nvGrpSpPr>
        <p:grpSpPr>
          <a:xfrm>
            <a:off x="5203272" y="770930"/>
            <a:ext cx="2413993" cy="3328856"/>
            <a:chOff x="5203272" y="770930"/>
            <a:chExt cx="2413993" cy="33288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C18DD-74CE-024E-B965-DA4AEEAD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3272" y="770930"/>
              <a:ext cx="2413993" cy="24139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B728C9-CD52-8140-9D56-F87B2624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336" y="2653919"/>
              <a:ext cx="1445867" cy="14458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A99BB-C6A8-8740-A2E6-B7476655769A}"/>
                </a:ext>
              </a:extLst>
            </p:cNvPr>
            <p:cNvSpPr txBox="1"/>
            <p:nvPr/>
          </p:nvSpPr>
          <p:spPr>
            <a:xfrm>
              <a:off x="6014323" y="16880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664215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6E0509-B100-E141-9FD5-A8C57565B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720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57067" cy="3263504"/>
          </a:xfrm>
        </p:spPr>
        <p:txBody>
          <a:bodyPr/>
          <a:lstStyle/>
          <a:p>
            <a:r>
              <a:rPr lang="en-US" dirty="0"/>
              <a:t>A questionnaire containing general and specific questions about significance assessment tools</a:t>
            </a:r>
          </a:p>
          <a:p>
            <a:r>
              <a:rPr lang="en-US" dirty="0"/>
              <a:t>Sent it to over 400 researchers randomly selected from ACL’18 proceedings </a:t>
            </a:r>
          </a:p>
          <a:p>
            <a:r>
              <a:rPr lang="en-US" dirty="0"/>
              <a:t>~50 individuals responded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62475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57067" cy="3263504"/>
          </a:xfrm>
        </p:spPr>
        <p:txBody>
          <a:bodyPr/>
          <a:lstStyle/>
          <a:p>
            <a:r>
              <a:rPr lang="en-US" dirty="0"/>
              <a:t>A questionnaire containing general and specific questions about significance assessment tools</a:t>
            </a:r>
          </a:p>
          <a:p>
            <a:r>
              <a:rPr lang="en-US" dirty="0"/>
              <a:t>Sent it to over 400 researchers randomly selected from ACL’18 proceedings </a:t>
            </a:r>
          </a:p>
          <a:p>
            <a:r>
              <a:rPr lang="en-US" dirty="0"/>
              <a:t>~50 individuals responded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3992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57067" cy="3263504"/>
          </a:xfrm>
        </p:spPr>
        <p:txBody>
          <a:bodyPr/>
          <a:lstStyle/>
          <a:p>
            <a:r>
              <a:rPr lang="en-US" dirty="0"/>
              <a:t>A questionnaire containing general and specific questions about significance assessment tools</a:t>
            </a:r>
          </a:p>
          <a:p>
            <a:r>
              <a:rPr lang="en-US" dirty="0"/>
              <a:t>Sent it to over 400 researchers randomly selected from ACL’18 proceedings </a:t>
            </a:r>
          </a:p>
          <a:p>
            <a:r>
              <a:rPr lang="en-US" dirty="0"/>
              <a:t>~50 individuals responded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61215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57067" cy="3263504"/>
          </a:xfrm>
        </p:spPr>
        <p:txBody>
          <a:bodyPr/>
          <a:lstStyle/>
          <a:p>
            <a:r>
              <a:rPr lang="en-US" dirty="0"/>
              <a:t>A questionnaire containing general and specific questions about significance assessment tools</a:t>
            </a:r>
          </a:p>
          <a:p>
            <a:r>
              <a:rPr lang="en-US" dirty="0"/>
              <a:t>Sent it to over 400 researchers randomly selected from ACL’18 proceedings </a:t>
            </a:r>
          </a:p>
          <a:p>
            <a:r>
              <a:rPr lang="en-US" dirty="0"/>
              <a:t>~50 individuals responded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38506-612A-E745-A17B-5E796FFB74D3}"/>
              </a:ext>
            </a:extLst>
          </p:cNvPr>
          <p:cNvGrpSpPr/>
          <p:nvPr/>
        </p:nvGrpSpPr>
        <p:grpSpPr>
          <a:xfrm>
            <a:off x="3807429" y="3214764"/>
            <a:ext cx="5064968" cy="1709814"/>
            <a:chOff x="3807429" y="3214764"/>
            <a:chExt cx="5064968" cy="1709814"/>
          </a:xfrm>
        </p:grpSpPr>
        <p:pic>
          <p:nvPicPr>
            <p:cNvPr id="11" name="Picture 10" descr="A picture containing bird, tree, flower&#10;&#10;Description automatically generated">
              <a:extLst>
                <a:ext uri="{FF2B5EF4-FFF2-40B4-BE49-F238E27FC236}">
                  <a16:creationId xmlns:a16="http://schemas.microsoft.com/office/drawing/2014/main" id="{BB962D47-4E9D-8043-BF90-5A3757A9C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255" b="6323"/>
            <a:stretch/>
          </p:blipFill>
          <p:spPr>
            <a:xfrm>
              <a:off x="3807429" y="3214764"/>
              <a:ext cx="5064968" cy="17098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DF2D02-D3E4-D447-8407-51E0243C0EA5}"/>
                </a:ext>
              </a:extLst>
            </p:cNvPr>
            <p:cNvSpPr/>
            <p:nvPr/>
          </p:nvSpPr>
          <p:spPr>
            <a:xfrm>
              <a:off x="4378011" y="3312419"/>
              <a:ext cx="1615384" cy="160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112AF-ACE4-CB4B-89AD-42702348BC3D}"/>
                </a:ext>
              </a:extLst>
            </p:cNvPr>
            <p:cNvSpPr/>
            <p:nvPr/>
          </p:nvSpPr>
          <p:spPr>
            <a:xfrm>
              <a:off x="4378010" y="4465095"/>
              <a:ext cx="497150" cy="160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82168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learned about statistical hypothesis testing/assessment (via taking classes or reading it from other places).”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10A3-866C-0449-B0BF-E48F570A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84901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learned about statistical hypothesis testing/assessment (via taking classes or reading it from other places).”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7D95873-AE4F-5F48-BF3B-50A2307D6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54" y="2281727"/>
            <a:ext cx="2023146" cy="2095144"/>
          </a:xfrm>
          <a:prstGeom prst="rect">
            <a:avLst/>
          </a:prstGeom>
        </p:spPr>
      </p:pic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8F41F516-19B1-7746-B428-6ACDE0A5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22" y="2843867"/>
            <a:ext cx="2217931" cy="924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10A3-866C-0449-B0BF-E48F570A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66035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56FD7-377D-C34C-AB54-50F91FF5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used "hypothesis testing" in the past (in a homework, a paper, etc.)”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9A29D-D211-2942-A61C-16E69B83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08747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56FD7-377D-C34C-AB54-50F91FF5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used "hypothesis testing" in the past (in a homework, a paper, etc.)”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A999EFA-E1A0-5A41-9B8A-663D0630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581" y="2094729"/>
            <a:ext cx="4853418" cy="23234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9A29D-D211-2942-A61C-16E69B83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51487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78-F716-094F-B191-4995E172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6CEF-4713-2346-BD21-6851ECA6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am not a robot”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0232-FD8C-1146-B872-76C08911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8863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F8987-335D-454C-93A3-5723B2A724B9}"/>
              </a:ext>
            </a:extLst>
          </p:cNvPr>
          <p:cNvSpPr/>
          <p:nvPr/>
        </p:nvSpPr>
        <p:spPr>
          <a:xfrm>
            <a:off x="4277782" y="2941337"/>
            <a:ext cx="5036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/>
              <a:t>&lt;</a:t>
            </a:r>
          </a:p>
          <a:p>
            <a:pPr algn="ctr"/>
            <a:r>
              <a:rPr lang="en-US" sz="3000" dirty="0"/>
              <a:t>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C6806F-A933-9E4C-BF71-E2C33C45E674}"/>
              </a:ext>
            </a:extLst>
          </p:cNvPr>
          <p:cNvGrpSpPr/>
          <p:nvPr/>
        </p:nvGrpSpPr>
        <p:grpSpPr>
          <a:xfrm>
            <a:off x="1415384" y="735326"/>
            <a:ext cx="2413993" cy="3364460"/>
            <a:chOff x="1415384" y="735326"/>
            <a:chExt cx="2413993" cy="33644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51CE51-7929-C749-B550-2D1A0B8B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384" y="735326"/>
              <a:ext cx="2413993" cy="24139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A1039B-AA7F-D84F-9161-146288C59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448" y="2653919"/>
              <a:ext cx="1445867" cy="14458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2501E-69A9-AB42-A0DC-98583AA8E6E3}"/>
                </a:ext>
              </a:extLst>
            </p:cNvPr>
            <p:cNvSpPr txBox="1"/>
            <p:nvPr/>
          </p:nvSpPr>
          <p:spPr>
            <a:xfrm>
              <a:off x="2196618" y="167925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CB6ECF-8BE6-0849-B972-A94912565898}"/>
              </a:ext>
            </a:extLst>
          </p:cNvPr>
          <p:cNvGrpSpPr/>
          <p:nvPr/>
        </p:nvGrpSpPr>
        <p:grpSpPr>
          <a:xfrm>
            <a:off x="5203272" y="770930"/>
            <a:ext cx="2413993" cy="3328856"/>
            <a:chOff x="5203272" y="770930"/>
            <a:chExt cx="2413993" cy="33288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C18DD-74CE-024E-B965-DA4AEEAD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3272" y="770930"/>
              <a:ext cx="2413993" cy="24139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B728C9-CD52-8140-9D56-F87B2624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336" y="2653919"/>
              <a:ext cx="1445867" cy="14458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A99BB-C6A8-8740-A2E6-B7476655769A}"/>
                </a:ext>
              </a:extLst>
            </p:cNvPr>
            <p:cNvSpPr txBox="1"/>
            <p:nvPr/>
          </p:nvSpPr>
          <p:spPr>
            <a:xfrm>
              <a:off x="6014323" y="16880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E7470-A4CF-4847-9189-AFA3EFFCC138}"/>
              </a:ext>
            </a:extLst>
          </p:cNvPr>
          <p:cNvSpPr/>
          <p:nvPr/>
        </p:nvSpPr>
        <p:spPr>
          <a:xfrm>
            <a:off x="2907963" y="509392"/>
            <a:ext cx="321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FB"/>
                </a:solidFill>
              </a:rPr>
              <a:t>Not a good statistical hypothesis</a:t>
            </a:r>
          </a:p>
        </p:txBody>
      </p:sp>
    </p:spTree>
    <p:extLst>
      <p:ext uri="{BB962C8B-B14F-4D97-AF65-F5344CB8AC3E}">
        <p14:creationId xmlns:p14="http://schemas.microsoft.com/office/powerpoint/2010/main" val="326374357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78-F716-094F-B191-4995E172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6CEF-4713-2346-BD21-6851ECA6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am not a robot”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8B182B-2F7A-D748-B6B0-E0867AB0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9" y="1727737"/>
            <a:ext cx="7306654" cy="23771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0232-FD8C-1146-B872-76C08911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1264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78-F716-094F-B191-4995E172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6CEF-4713-2346-BD21-6851ECA6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am not a robot”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8B182B-2F7A-D748-B6B0-E0867AB0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9" y="1727737"/>
            <a:ext cx="7306654" cy="2377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E5AD15-1472-7845-A31E-0E6F05C3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56" y="2210635"/>
            <a:ext cx="904528" cy="11463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0232-FD8C-1146-B872-76C08911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76399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78-F716-094F-B191-4995E172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6CEF-4713-2346-BD21-6851ECA6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am not a robot”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8B182B-2F7A-D748-B6B0-E0867AB0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9" y="1727737"/>
            <a:ext cx="7306654" cy="2377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E5AD15-1472-7845-A31E-0E6F05C3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56" y="2210635"/>
            <a:ext cx="904528" cy="11463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0232-FD8C-1146-B872-76C08911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D3DDA-0172-734A-920A-88AC4473C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01" r="13019"/>
          <a:stretch/>
        </p:blipFill>
        <p:spPr>
          <a:xfrm>
            <a:off x="5282800" y="4010711"/>
            <a:ext cx="1460900" cy="11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8288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77921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16566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490958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554992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8125543" y="4317563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52082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8125543" y="4317563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3C90FF4-5BD3-DE4C-BFB0-19852C1D2B61}"/>
              </a:ext>
            </a:extLst>
          </p:cNvPr>
          <p:cNvSpPr/>
          <p:nvPr/>
        </p:nvSpPr>
        <p:spPr>
          <a:xfrm>
            <a:off x="1599534" y="3991545"/>
            <a:ext cx="893295" cy="263526"/>
          </a:xfrm>
          <a:prstGeom prst="wedgeRoundRectCallout">
            <a:avLst>
              <a:gd name="adj1" fmla="val 43735"/>
              <a:gd name="adj2" fmla="val -125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1572617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189</a:t>
            </a:fld>
            <a:endParaRPr lang="e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D91648-306B-3449-B214-046480EA1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A4A6-658D-CB4D-936E-F323161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1041-EBB7-A245-B40C-1179AED2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3EB618-DB4C-6E4C-81CD-DF8C8CAC4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317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190</a:t>
            </a:fld>
            <a:endParaRPr lang="e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9483F2-0058-D046-8DC5-BC75885AF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167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191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3C9D7B-1ADA-AB46-9350-A09ACC497957}"/>
              </a:ext>
            </a:extLst>
          </p:cNvPr>
          <p:cNvGrpSpPr/>
          <p:nvPr/>
        </p:nvGrpSpPr>
        <p:grpSpPr>
          <a:xfrm>
            <a:off x="377796" y="1551843"/>
            <a:ext cx="3808426" cy="2059763"/>
            <a:chOff x="377796" y="1551843"/>
            <a:chExt cx="3808426" cy="20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2DD902-9F48-1B4B-8769-FB66D78A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95"/>
            <a:stretch/>
          </p:blipFill>
          <p:spPr>
            <a:xfrm>
              <a:off x="1776547" y="1551843"/>
              <a:ext cx="2409675" cy="2059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190472-6170-D840-BBF6-06E84273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9278" r="35766"/>
            <a:stretch/>
          </p:blipFill>
          <p:spPr>
            <a:xfrm>
              <a:off x="377796" y="2188091"/>
              <a:ext cx="1547838" cy="906533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76C23A-C443-E84F-8F14-8DDAE2ACA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2893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5310492" y="664397"/>
            <a:ext cx="2966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Do you know the definition of "Bayes Factor"?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192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3C9D7B-1ADA-AB46-9350-A09ACC497957}"/>
              </a:ext>
            </a:extLst>
          </p:cNvPr>
          <p:cNvGrpSpPr/>
          <p:nvPr/>
        </p:nvGrpSpPr>
        <p:grpSpPr>
          <a:xfrm>
            <a:off x="377796" y="1551843"/>
            <a:ext cx="3808426" cy="2059763"/>
            <a:chOff x="377796" y="1551843"/>
            <a:chExt cx="3808426" cy="20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2DD902-9F48-1B4B-8769-FB66D78A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95"/>
            <a:stretch/>
          </p:blipFill>
          <p:spPr>
            <a:xfrm>
              <a:off x="1776547" y="1551843"/>
              <a:ext cx="2409675" cy="2059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190472-6170-D840-BBF6-06E84273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9278" r="35766"/>
            <a:stretch/>
          </p:blipFill>
          <p:spPr>
            <a:xfrm>
              <a:off x="377796" y="2188091"/>
              <a:ext cx="1547838" cy="906533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DC9D66-3F8E-0343-982D-90734E409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4051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9D032947-6520-3942-8923-C9158272E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69" r="38518"/>
          <a:stretch/>
        </p:blipFill>
        <p:spPr>
          <a:xfrm>
            <a:off x="7084173" y="2132310"/>
            <a:ext cx="1500750" cy="692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5310492" y="664397"/>
            <a:ext cx="2966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Do you know the definition of "Bayes Factor"?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3C9D7B-1ADA-AB46-9350-A09ACC497957}"/>
              </a:ext>
            </a:extLst>
          </p:cNvPr>
          <p:cNvGrpSpPr/>
          <p:nvPr/>
        </p:nvGrpSpPr>
        <p:grpSpPr>
          <a:xfrm>
            <a:off x="377796" y="1551843"/>
            <a:ext cx="3808426" cy="2059763"/>
            <a:chOff x="377796" y="1551843"/>
            <a:chExt cx="3808426" cy="20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2DD902-9F48-1B4B-8769-FB66D78A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95"/>
            <a:stretch/>
          </p:blipFill>
          <p:spPr>
            <a:xfrm>
              <a:off x="1776547" y="1551843"/>
              <a:ext cx="2409675" cy="2059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190472-6170-D840-BBF6-06E84273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278" r="35766"/>
            <a:stretch/>
          </p:blipFill>
          <p:spPr>
            <a:xfrm>
              <a:off x="377796" y="2188091"/>
              <a:ext cx="1547838" cy="906533"/>
            </a:xfrm>
            <a:prstGeom prst="rect">
              <a:avLst/>
            </a:prstGeom>
          </p:spPr>
        </p:pic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631033-70DB-2B44-AEAC-85BD3C44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570"/>
          <a:stretch/>
        </p:blipFill>
        <p:spPr>
          <a:xfrm>
            <a:off x="5054392" y="1575832"/>
            <a:ext cx="2279314" cy="2055652"/>
          </a:xfrm>
        </p:spPr>
      </p:pic>
    </p:spTree>
    <p:extLst>
      <p:ext uri="{BB962C8B-B14F-4D97-AF65-F5344CB8AC3E}">
        <p14:creationId xmlns:p14="http://schemas.microsoft.com/office/powerpoint/2010/main" val="2322969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9D032947-6520-3942-8923-C9158272E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69" r="38518"/>
          <a:stretch/>
        </p:blipFill>
        <p:spPr>
          <a:xfrm>
            <a:off x="7084173" y="2132310"/>
            <a:ext cx="1500750" cy="6921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877C64-43D8-254C-A95B-30324CC05451}"/>
              </a:ext>
            </a:extLst>
          </p:cNvPr>
          <p:cNvSpPr/>
          <p:nvPr/>
        </p:nvSpPr>
        <p:spPr>
          <a:xfrm>
            <a:off x="474521" y="3869381"/>
            <a:ext cx="8444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solidFill>
                  <a:srgbClr val="0010FB"/>
                </a:solidFill>
              </a:rPr>
              <a:t>Many people did not know the definition of “Bayes Factor” and some only had “heard” about them. 🤔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5310492" y="664397"/>
            <a:ext cx="2966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Do you know the definition of "Bayes Factor"?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3C9D7B-1ADA-AB46-9350-A09ACC497957}"/>
              </a:ext>
            </a:extLst>
          </p:cNvPr>
          <p:cNvGrpSpPr/>
          <p:nvPr/>
        </p:nvGrpSpPr>
        <p:grpSpPr>
          <a:xfrm>
            <a:off x="377796" y="1551843"/>
            <a:ext cx="3808426" cy="2059763"/>
            <a:chOff x="377796" y="1551843"/>
            <a:chExt cx="3808426" cy="20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2DD902-9F48-1B4B-8769-FB66D78A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95"/>
            <a:stretch/>
          </p:blipFill>
          <p:spPr>
            <a:xfrm>
              <a:off x="1776547" y="1551843"/>
              <a:ext cx="2409675" cy="2059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190472-6170-D840-BBF6-06E84273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278" r="35766"/>
            <a:stretch/>
          </p:blipFill>
          <p:spPr>
            <a:xfrm>
              <a:off x="377796" y="2188091"/>
              <a:ext cx="1547838" cy="906533"/>
            </a:xfrm>
            <a:prstGeom prst="rect">
              <a:avLst/>
            </a:prstGeom>
          </p:spPr>
        </p:pic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631033-70DB-2B44-AEAC-85BD3C44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570"/>
          <a:stretch/>
        </p:blipFill>
        <p:spPr>
          <a:xfrm>
            <a:off x="5054392" y="1575832"/>
            <a:ext cx="2279314" cy="2055652"/>
          </a:xfrm>
        </p:spPr>
      </p:pic>
    </p:spTree>
    <p:extLst>
      <p:ext uri="{BB962C8B-B14F-4D97-AF65-F5344CB8AC3E}">
        <p14:creationId xmlns:p14="http://schemas.microsoft.com/office/powerpoint/2010/main" val="311440143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8CFBEA-28C4-7C40-8167-5BDC0A968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0275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pPr fontAlgn="base"/>
            <a:r>
              <a:rPr lang="en-US" sz="2200" i="1" dirty="0"/>
              <a:t>P-values</a:t>
            </a:r>
            <a:r>
              <a:rPr lang="en-US" sz="2200" dirty="0"/>
              <a:t>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provide probability estimates on validity of hypotheses.   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E1FBD-B0C7-8848-AD05-DF7A4D5346FA}"/>
              </a:ext>
            </a:extLst>
          </p:cNvPr>
          <p:cNvSpPr/>
          <p:nvPr/>
        </p:nvSpPr>
        <p:spPr>
          <a:xfrm>
            <a:off x="5409644" y="2795151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97437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pPr fontAlgn="base"/>
            <a:r>
              <a:rPr lang="en-US" sz="2200" i="1" dirty="0"/>
              <a:t>P-values</a:t>
            </a:r>
            <a:r>
              <a:rPr lang="en-US" sz="2200" dirty="0"/>
              <a:t>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provide probability estimates on validity of hypotheses.   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E1FBD-B0C7-8848-AD05-DF7A4D5346FA}"/>
              </a:ext>
            </a:extLst>
          </p:cNvPr>
          <p:cNvSpPr/>
          <p:nvPr/>
        </p:nvSpPr>
        <p:spPr>
          <a:xfrm>
            <a:off x="5409644" y="2795151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1D1C25-4220-1B4D-A3D4-DCF1FF791ECE}"/>
              </a:ext>
            </a:extLst>
          </p:cNvPr>
          <p:cNvSpPr/>
          <p:nvPr/>
        </p:nvSpPr>
        <p:spPr>
          <a:xfrm>
            <a:off x="5409644" y="432228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solidFill>
                  <a:srgbClr val="0010FB"/>
                </a:solidFill>
              </a:rPr>
              <a:t>😑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545077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pPr fontAlgn="base"/>
            <a:r>
              <a:rPr lang="en-US" sz="2200" i="1" dirty="0"/>
              <a:t>P-values</a:t>
            </a:r>
            <a:r>
              <a:rPr lang="en-US" sz="2200" dirty="0"/>
              <a:t>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provide probability estimates on validity of hypotheses.   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E1FBD-B0C7-8848-AD05-DF7A4D5346FA}"/>
              </a:ext>
            </a:extLst>
          </p:cNvPr>
          <p:cNvSpPr/>
          <p:nvPr/>
        </p:nvSpPr>
        <p:spPr>
          <a:xfrm>
            <a:off x="5409644" y="2795151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1D1C25-4220-1B4D-A3D4-DCF1FF791ECE}"/>
              </a:ext>
            </a:extLst>
          </p:cNvPr>
          <p:cNvSpPr/>
          <p:nvPr/>
        </p:nvSpPr>
        <p:spPr>
          <a:xfrm>
            <a:off x="5409644" y="432228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solidFill>
                  <a:srgbClr val="0010FB"/>
                </a:solidFill>
              </a:rPr>
              <a:t>😑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07D75D5-058C-8D4D-834E-69CFDECA1951}"/>
              </a:ext>
            </a:extLst>
          </p:cNvPr>
          <p:cNvSpPr/>
          <p:nvPr/>
        </p:nvSpPr>
        <p:spPr>
          <a:xfrm>
            <a:off x="8310372" y="274380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65204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pPr fontAlgn="base"/>
            <a:r>
              <a:rPr lang="en-US" sz="2200" i="1" dirty="0"/>
              <a:t>P-values</a:t>
            </a:r>
            <a:r>
              <a:rPr lang="en-US" sz="2200" dirty="0"/>
              <a:t>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provide probability estimates on validity of hypotheses.   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E1FBD-B0C7-8848-AD05-DF7A4D5346FA}"/>
              </a:ext>
            </a:extLst>
          </p:cNvPr>
          <p:cNvSpPr/>
          <p:nvPr/>
        </p:nvSpPr>
        <p:spPr>
          <a:xfrm>
            <a:off x="5409644" y="2795151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1D1C25-4220-1B4D-A3D4-DCF1FF791ECE}"/>
              </a:ext>
            </a:extLst>
          </p:cNvPr>
          <p:cNvSpPr/>
          <p:nvPr/>
        </p:nvSpPr>
        <p:spPr>
          <a:xfrm>
            <a:off x="5409644" y="432228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solidFill>
                  <a:srgbClr val="0010FB"/>
                </a:solidFill>
              </a:rPr>
              <a:t>😑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07D75D5-058C-8D4D-834E-69CFDECA1951}"/>
              </a:ext>
            </a:extLst>
          </p:cNvPr>
          <p:cNvSpPr/>
          <p:nvPr/>
        </p:nvSpPr>
        <p:spPr>
          <a:xfrm>
            <a:off x="8310372" y="274380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14861B5-946A-444C-ABC6-0BD46EC57FB1}"/>
              </a:ext>
            </a:extLst>
          </p:cNvPr>
          <p:cNvSpPr/>
          <p:nvPr/>
        </p:nvSpPr>
        <p:spPr>
          <a:xfrm>
            <a:off x="8324040" y="4358530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👍🏽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9B396F-F58C-C14A-8144-C56CE26C71C4}"/>
              </a:ext>
            </a:extLst>
          </p:cNvPr>
          <p:cNvSpPr/>
          <p:nvPr/>
        </p:nvSpPr>
        <p:spPr>
          <a:xfrm>
            <a:off x="628651" y="1866815"/>
            <a:ext cx="463671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200" dirty="0"/>
              <a:t>Posterior Intervals are interpretable in terms of post-data </a:t>
            </a:r>
            <a:r>
              <a:rPr lang="en-US" sz="2200" b="1" dirty="0"/>
              <a:t>probabilities</a:t>
            </a:r>
            <a:r>
              <a:rPr lang="en-US" sz="2200" dirty="0"/>
              <a:t>.</a:t>
            </a:r>
            <a:r>
              <a:rPr lang="en-US" sz="2200" b="1" dirty="0"/>
              <a:t> 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237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413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A4A6-658D-CB4D-936E-F323161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B557-139B-EA43-93D0-BAB085EE0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75313"/>
            <a:ext cx="7886700" cy="7574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>
                <a:solidFill>
                  <a:srgbClr val="3F20FC"/>
                </a:solidFill>
              </a:rPr>
              <a:t>“I can always prepare a nice presentation, if I stay up the night before.”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1041-EBB7-A245-B40C-1179AED2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AF1B6-4169-674A-929B-CF257B1F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14" y="1055007"/>
            <a:ext cx="3327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59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Susceptibility to Misinterpretation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893790"/>
          </a:xfrm>
        </p:spPr>
        <p:txBody>
          <a:bodyPr/>
          <a:lstStyle/>
          <a:p>
            <a:pPr fontAlgn="base"/>
            <a:r>
              <a:rPr lang="en-US" sz="2200" dirty="0"/>
              <a:t>The complexity of interpreting significance tests could result in ambiguous or misleading conclusions. </a:t>
            </a:r>
            <a:endParaRPr lang="en-US" dirty="0"/>
          </a:p>
          <a:p>
            <a:pPr fontAlgn="base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B4247-44B6-924B-BB52-EB2EC67B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56EAA7-6119-E643-A899-6FB36B04FC2D}"/>
              </a:ext>
            </a:extLst>
          </p:cNvPr>
          <p:cNvGrpSpPr/>
          <p:nvPr/>
        </p:nvGrpSpPr>
        <p:grpSpPr>
          <a:xfrm>
            <a:off x="4496761" y="2520567"/>
            <a:ext cx="4134579" cy="2196870"/>
            <a:chOff x="1789654" y="1380811"/>
            <a:chExt cx="5334001" cy="2908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767C32-4D0E-9343-A408-A1E617125707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982E2E-C6F8-BB45-BC45-863FF981709B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B18684-AD48-3A44-8969-F51B2F29285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10BB02-FC6A-C84B-BFC4-F93E58E80E1D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A1ACA4-A807-8048-97CB-1CA7C0B7E1E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D9C29B-A560-A445-8E79-C7E8AC4DD1D4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E69E05-CB86-5C40-B175-0A03B6D6ABB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08272D-BEF7-CD46-8790-0867B6931F73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6391DEC-FFFC-744C-A0B9-DC753A1C66D0}"/>
              </a:ext>
            </a:extLst>
          </p:cNvPr>
          <p:cNvSpPr/>
          <p:nvPr/>
        </p:nvSpPr>
        <p:spPr>
          <a:xfrm>
            <a:off x="642990" y="2080717"/>
            <a:ext cx="50348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fontAlgn="base">
              <a:buFont typeface="Arial" panose="020B0604020202020204" pitchFamily="34" charset="0"/>
              <a:buChar char="•"/>
            </a:pPr>
            <a:r>
              <a:rPr lang="en-US" sz="2200" dirty="0"/>
              <a:t>P-values, while being </a:t>
            </a:r>
            <a:r>
              <a:rPr lang="en-US" sz="2200" dirty="0">
                <a:solidFill>
                  <a:srgbClr val="FF0000"/>
                </a:solidFill>
              </a:rPr>
              <a:t>the most common </a:t>
            </a:r>
            <a:r>
              <a:rPr lang="en-US" sz="2200" dirty="0"/>
              <a:t>approach, are inherently </a:t>
            </a:r>
            <a:r>
              <a:rPr lang="en-US" sz="2200" dirty="0">
                <a:solidFill>
                  <a:srgbClr val="FF0000"/>
                </a:solidFill>
              </a:rPr>
              <a:t>complex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easy to misinterpret</a:t>
            </a:r>
            <a:r>
              <a:rPr lang="en-US" sz="2200" dirty="0"/>
              <a:t>.  </a:t>
            </a:r>
          </a:p>
        </p:txBody>
      </p:sp>
    </p:spTree>
    <p:extLst>
      <p:ext uri="{BB962C8B-B14F-4D97-AF65-F5344CB8AC3E}">
        <p14:creationId xmlns:p14="http://schemas.microsoft.com/office/powerpoint/2010/main" val="18872424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Susceptibility to Misinterpretation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893790"/>
          </a:xfrm>
        </p:spPr>
        <p:txBody>
          <a:bodyPr/>
          <a:lstStyle/>
          <a:p>
            <a:pPr fontAlgn="base"/>
            <a:r>
              <a:rPr lang="en-US" sz="2200" dirty="0"/>
              <a:t>The complexity of interpreting significance tests could result in ambiguous or misleading conclusions. </a:t>
            </a:r>
            <a:endParaRPr lang="en-US" dirty="0"/>
          </a:p>
          <a:p>
            <a:pPr fontAlgn="base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B4247-44B6-924B-BB52-EB2EC67B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56EAA7-6119-E643-A899-6FB36B04FC2D}"/>
              </a:ext>
            </a:extLst>
          </p:cNvPr>
          <p:cNvGrpSpPr/>
          <p:nvPr/>
        </p:nvGrpSpPr>
        <p:grpSpPr>
          <a:xfrm>
            <a:off x="4496761" y="2520567"/>
            <a:ext cx="4134579" cy="2196870"/>
            <a:chOff x="1789654" y="1380811"/>
            <a:chExt cx="5334001" cy="2908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767C32-4D0E-9343-A408-A1E617125707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982E2E-C6F8-BB45-BC45-863FF981709B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B18684-AD48-3A44-8969-F51B2F29285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10BB02-FC6A-C84B-BFC4-F93E58E80E1D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A1ACA4-A807-8048-97CB-1CA7C0B7E1E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D9C29B-A560-A445-8E79-C7E8AC4DD1D4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E69E05-CB86-5C40-B175-0A03B6D6ABB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08272D-BEF7-CD46-8790-0867B6931F73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2CFAF7-D496-1749-B3CF-5162EE352C78}"/>
              </a:ext>
            </a:extLst>
          </p:cNvPr>
          <p:cNvSpPr/>
          <p:nvPr/>
        </p:nvSpPr>
        <p:spPr>
          <a:xfrm>
            <a:off x="5436620" y="2964114"/>
            <a:ext cx="5690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r>
              <a:rPr lang="en-US" sz="1600" dirty="0"/>
              <a:t> 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22CB21D-4727-C54A-9DB7-143DF9251BFA}"/>
              </a:ext>
            </a:extLst>
          </p:cNvPr>
          <p:cNvSpPr/>
          <p:nvPr/>
        </p:nvSpPr>
        <p:spPr>
          <a:xfrm>
            <a:off x="8393613" y="449767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rgbClr val="0010FB"/>
                </a:solidFill>
              </a:rPr>
              <a:t>😑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391DEC-FFFC-744C-A0B9-DC753A1C66D0}"/>
              </a:ext>
            </a:extLst>
          </p:cNvPr>
          <p:cNvSpPr/>
          <p:nvPr/>
        </p:nvSpPr>
        <p:spPr>
          <a:xfrm>
            <a:off x="642990" y="2080717"/>
            <a:ext cx="50348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fontAlgn="base">
              <a:buFont typeface="Arial" panose="020B0604020202020204" pitchFamily="34" charset="0"/>
              <a:buChar char="•"/>
            </a:pPr>
            <a:r>
              <a:rPr lang="en-US" sz="2200" dirty="0"/>
              <a:t>P-values, while being </a:t>
            </a:r>
            <a:r>
              <a:rPr lang="en-US" sz="2200" dirty="0">
                <a:solidFill>
                  <a:srgbClr val="FF0000"/>
                </a:solidFill>
              </a:rPr>
              <a:t>the most common </a:t>
            </a:r>
            <a:r>
              <a:rPr lang="en-US" sz="2200" dirty="0"/>
              <a:t>approach, are inherently </a:t>
            </a:r>
            <a:r>
              <a:rPr lang="en-US" sz="2200" dirty="0">
                <a:solidFill>
                  <a:srgbClr val="FF0000"/>
                </a:solidFill>
              </a:rPr>
              <a:t>complex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easy to misinterpret</a:t>
            </a:r>
            <a:r>
              <a:rPr lang="en-US" sz="2200" dirty="0"/>
              <a:t>.  </a:t>
            </a:r>
          </a:p>
        </p:txBody>
      </p:sp>
    </p:spTree>
    <p:extLst>
      <p:ext uri="{BB962C8B-B14F-4D97-AF65-F5344CB8AC3E}">
        <p14:creationId xmlns:p14="http://schemas.microsoft.com/office/powerpoint/2010/main" val="35151932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49B-0323-E749-A042-CF763CD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7023-5326-6F4A-BAFD-8CCD7A23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know p-values and I know how to interpret them.”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7409-32AA-F447-89FC-CF84D2B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77735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49B-0323-E749-A042-CF763CD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7023-5326-6F4A-BAFD-8CCD7A23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know p-values and I know how to interpret them.”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BFD2A0-8D35-894A-AE7B-2BE6058D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7" y="1962687"/>
            <a:ext cx="7146305" cy="22418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7409-32AA-F447-89FC-CF84D2B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896781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204</a:t>
            </a:fld>
            <a:endParaRPr lang="e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8E4E69-1B78-FA40-A3CD-277CF704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0847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443932" cy="3263504"/>
          </a:xfrm>
        </p:spPr>
        <p:txBody>
          <a:bodyPr/>
          <a:lstStyle/>
          <a:p>
            <a:r>
              <a:rPr lang="en-US" i="1" dirty="0"/>
              <a:t>An NLP paper shows a performance of 38% for a </a:t>
            </a:r>
            <a:r>
              <a:rPr lang="en-US" i="1" dirty="0">
                <a:solidFill>
                  <a:srgbClr val="0010FB"/>
                </a:solidFill>
              </a:rPr>
              <a:t>classifier-1</a:t>
            </a:r>
            <a:r>
              <a:rPr lang="en-US" i="1" dirty="0"/>
              <a:t>. They also show that adding a feature improves the performance to 45% (call this </a:t>
            </a:r>
            <a:r>
              <a:rPr lang="en-US" i="1" dirty="0">
                <a:solidFill>
                  <a:srgbClr val="FF0000"/>
                </a:solidFill>
              </a:rPr>
              <a:t>classifier-2</a:t>
            </a:r>
            <a:r>
              <a:rPr lang="en-US" i="1" dirty="0"/>
              <a:t>). The authors claim that this finding is </a:t>
            </a:r>
            <a:r>
              <a:rPr lang="en-US" i="1" dirty="0">
                <a:solidFill>
                  <a:srgbClr val="7030A0"/>
                </a:solidFill>
              </a:rPr>
              <a:t>“statistically significant”</a:t>
            </a:r>
            <a:r>
              <a:rPr lang="en-US" i="1" dirty="0"/>
              <a:t> with a significance level of 0.01. Which of the following(s) make sense?</a:t>
            </a:r>
          </a:p>
          <a:p>
            <a:endParaRPr lang="en-US" dirty="0"/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If we repeat the experiment, with a probability 99% classifier-2 will have a higher performance than classifier-1.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16135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443932" cy="3263504"/>
          </a:xfrm>
        </p:spPr>
        <p:txBody>
          <a:bodyPr/>
          <a:lstStyle/>
          <a:p>
            <a:r>
              <a:rPr lang="en-US" i="1" dirty="0"/>
              <a:t>An NLP paper shows a performance of 38% for a </a:t>
            </a:r>
            <a:r>
              <a:rPr lang="en-US" i="1" dirty="0">
                <a:solidFill>
                  <a:srgbClr val="0010FB"/>
                </a:solidFill>
              </a:rPr>
              <a:t>classifier-1</a:t>
            </a:r>
            <a:r>
              <a:rPr lang="en-US" i="1" dirty="0"/>
              <a:t>. They also show that adding a feature improves the performance to 45% (call this </a:t>
            </a:r>
            <a:r>
              <a:rPr lang="en-US" i="1" dirty="0">
                <a:solidFill>
                  <a:srgbClr val="FF0000"/>
                </a:solidFill>
              </a:rPr>
              <a:t>classifier-2</a:t>
            </a:r>
            <a:r>
              <a:rPr lang="en-US" i="1" dirty="0"/>
              <a:t>). The authors claim that this finding is </a:t>
            </a:r>
            <a:r>
              <a:rPr lang="en-US" i="1" dirty="0">
                <a:solidFill>
                  <a:srgbClr val="7030A0"/>
                </a:solidFill>
              </a:rPr>
              <a:t>“statistically significant”</a:t>
            </a:r>
            <a:r>
              <a:rPr lang="en-US" i="1" dirty="0"/>
              <a:t> with a significance level of 0.01. Which of the following(s) make sense?</a:t>
            </a:r>
          </a:p>
          <a:p>
            <a:endParaRPr lang="en-US" dirty="0"/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If we repeat the experiment, with a probability 99% classifier-2 will have a higher performance than classifier-1.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18606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443932" cy="3263504"/>
          </a:xfrm>
        </p:spPr>
        <p:txBody>
          <a:bodyPr/>
          <a:lstStyle/>
          <a:p>
            <a:r>
              <a:rPr lang="en-US" i="1" dirty="0"/>
              <a:t>An NLP paper shows a performance of 38% for a </a:t>
            </a:r>
            <a:r>
              <a:rPr lang="en-US" i="1" dirty="0">
                <a:solidFill>
                  <a:srgbClr val="0010FB"/>
                </a:solidFill>
              </a:rPr>
              <a:t>classifier-1</a:t>
            </a:r>
            <a:r>
              <a:rPr lang="en-US" i="1" dirty="0"/>
              <a:t>. They also show that adding a feature improves the performance to 45% (call this </a:t>
            </a:r>
            <a:r>
              <a:rPr lang="en-US" i="1" dirty="0">
                <a:solidFill>
                  <a:srgbClr val="FF0000"/>
                </a:solidFill>
              </a:rPr>
              <a:t>classifier-2</a:t>
            </a:r>
            <a:r>
              <a:rPr lang="en-US" i="1" dirty="0"/>
              <a:t>). The authors claim that this finding is </a:t>
            </a:r>
            <a:r>
              <a:rPr lang="en-US" i="1" dirty="0">
                <a:solidFill>
                  <a:srgbClr val="7030A0"/>
                </a:solidFill>
              </a:rPr>
              <a:t>“statistically significant”</a:t>
            </a:r>
            <a:r>
              <a:rPr lang="en-US" i="1" dirty="0"/>
              <a:t> with a significance level of 0.01. Which of the following(s) make sense?</a:t>
            </a:r>
          </a:p>
          <a:p>
            <a:endParaRPr lang="en-US" dirty="0"/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If we repeat the experiment, with a probability 99% classifier-2 will have a higher performance than classifier-1.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26446-07C6-3342-9CC2-3B61BC55909D}"/>
              </a:ext>
            </a:extLst>
          </p:cNvPr>
          <p:cNvSpPr txBox="1"/>
          <p:nvPr/>
        </p:nvSpPr>
        <p:spPr>
          <a:xfrm>
            <a:off x="8039893" y="3229845"/>
            <a:ext cx="58381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391FE-D678-2E43-9094-991619BB0E1F}"/>
              </a:ext>
            </a:extLst>
          </p:cNvPr>
          <p:cNvSpPr txBox="1"/>
          <p:nvPr/>
        </p:nvSpPr>
        <p:spPr>
          <a:xfrm>
            <a:off x="8048439" y="3905646"/>
            <a:ext cx="58381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30%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207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EAEAC-A27C-A64A-8B87-0641E214BEB6}"/>
              </a:ext>
            </a:extLst>
          </p:cNvPr>
          <p:cNvSpPr/>
          <p:nvPr/>
        </p:nvSpPr>
        <p:spPr>
          <a:xfrm>
            <a:off x="7998695" y="239191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>
                <a:solidFill>
                  <a:srgbClr val="660099"/>
                </a:solidFill>
                <a:latin typeface="Calibri" panose="020F0502020204030204" pitchFamily="34" charset="0"/>
                <a:hlinkClick r:id="rId2"/>
              </a:rPr>
              <a:t>🤦</a:t>
            </a:r>
            <a:endParaRPr lang="en-US" sz="3600" u="sng" dirty="0">
              <a:solidFill>
                <a:srgbClr val="660099"/>
              </a:solidFill>
              <a:effectLst/>
              <a:latin typeface="Calibri" panose="020F0502020204030204" pitchFamily="34" charset="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13306738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208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F6521F-519E-A441-85CB-25F390FB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842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7105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03303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51273-D2D6-CD4B-93CC-ACF568BAAF98}"/>
              </a:ext>
            </a:extLst>
          </p:cNvPr>
          <p:cNvSpPr/>
          <p:nvPr/>
        </p:nvSpPr>
        <p:spPr>
          <a:xfrm>
            <a:off x="7328141" y="15374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3C74-1093-7543-8EB7-85AF3CD5C79A}"/>
              </a:ext>
            </a:extLst>
          </p:cNvPr>
          <p:cNvSpPr/>
          <p:nvPr/>
        </p:nvSpPr>
        <p:spPr>
          <a:xfrm>
            <a:off x="7194193" y="1117364"/>
            <a:ext cx="15488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Expectation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2F-D87A-8844-8F6D-5A39FA43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33055" r="8423" b="33464"/>
          <a:stretch/>
        </p:blipFill>
        <p:spPr>
          <a:xfrm rot="5400000">
            <a:off x="7039025" y="2692295"/>
            <a:ext cx="1859160" cy="66653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9570CF-39FF-394F-A615-07CBDF131F1D}"/>
              </a:ext>
            </a:extLst>
          </p:cNvPr>
          <p:cNvSpPr/>
          <p:nvPr/>
        </p:nvSpPr>
        <p:spPr>
          <a:xfrm>
            <a:off x="7635337" y="17421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C9F6B4-2B2B-BB40-B141-FEFBC7E36DF2}"/>
              </a:ext>
            </a:extLst>
          </p:cNvPr>
          <p:cNvSpPr/>
          <p:nvPr/>
        </p:nvSpPr>
        <p:spPr>
          <a:xfrm>
            <a:off x="7635337" y="4021748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24538989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51273-D2D6-CD4B-93CC-ACF568BAAF98}"/>
              </a:ext>
            </a:extLst>
          </p:cNvPr>
          <p:cNvSpPr/>
          <p:nvPr/>
        </p:nvSpPr>
        <p:spPr>
          <a:xfrm>
            <a:off x="7328141" y="15374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3C74-1093-7543-8EB7-85AF3CD5C79A}"/>
              </a:ext>
            </a:extLst>
          </p:cNvPr>
          <p:cNvSpPr/>
          <p:nvPr/>
        </p:nvSpPr>
        <p:spPr>
          <a:xfrm>
            <a:off x="7194193" y="1117364"/>
            <a:ext cx="15488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Expectation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211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2F-D87A-8844-8F6D-5A39FA43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33055" r="8423" b="33464"/>
          <a:stretch/>
        </p:blipFill>
        <p:spPr>
          <a:xfrm rot="5400000">
            <a:off x="7039025" y="2692295"/>
            <a:ext cx="1859160" cy="66653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9570CF-39FF-394F-A615-07CBDF131F1D}"/>
              </a:ext>
            </a:extLst>
          </p:cNvPr>
          <p:cNvSpPr/>
          <p:nvPr/>
        </p:nvSpPr>
        <p:spPr>
          <a:xfrm>
            <a:off x="7635337" y="17421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C9F6B4-2B2B-BB40-B141-FEFBC7E36DF2}"/>
              </a:ext>
            </a:extLst>
          </p:cNvPr>
          <p:cNvSpPr/>
          <p:nvPr/>
        </p:nvSpPr>
        <p:spPr>
          <a:xfrm>
            <a:off x="7635337" y="4021748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29008836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51273-D2D6-CD4B-93CC-ACF568BAAF98}"/>
              </a:ext>
            </a:extLst>
          </p:cNvPr>
          <p:cNvSpPr/>
          <p:nvPr/>
        </p:nvSpPr>
        <p:spPr>
          <a:xfrm>
            <a:off x="7328141" y="15374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3C74-1093-7543-8EB7-85AF3CD5C79A}"/>
              </a:ext>
            </a:extLst>
          </p:cNvPr>
          <p:cNvSpPr/>
          <p:nvPr/>
        </p:nvSpPr>
        <p:spPr>
          <a:xfrm>
            <a:off x="7194193" y="1117364"/>
            <a:ext cx="15488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Expectation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2F-D87A-8844-8F6D-5A39FA43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33055" r="8423" b="33464"/>
          <a:stretch/>
        </p:blipFill>
        <p:spPr>
          <a:xfrm rot="5400000">
            <a:off x="7039025" y="2692295"/>
            <a:ext cx="1859160" cy="66653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9570CF-39FF-394F-A615-07CBDF131F1D}"/>
              </a:ext>
            </a:extLst>
          </p:cNvPr>
          <p:cNvSpPr/>
          <p:nvPr/>
        </p:nvSpPr>
        <p:spPr>
          <a:xfrm>
            <a:off x="7635337" y="17421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EDACDE-5409-F14D-B902-9EEACE5E4D48}"/>
              </a:ext>
            </a:extLst>
          </p:cNvPr>
          <p:cNvSpPr/>
          <p:nvPr/>
        </p:nvSpPr>
        <p:spPr>
          <a:xfrm>
            <a:off x="5192059" y="1117364"/>
            <a:ext cx="98296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Reality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427DA2-80B3-0A41-A62F-449465B4C5FF}"/>
              </a:ext>
            </a:extLst>
          </p:cNvPr>
          <p:cNvSpPr/>
          <p:nvPr/>
        </p:nvSpPr>
        <p:spPr>
          <a:xfrm>
            <a:off x="5085684" y="15446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B9D1E56-B261-4140-A90E-A6B669B381BA}"/>
              </a:ext>
            </a:extLst>
          </p:cNvPr>
          <p:cNvSpPr/>
          <p:nvPr/>
        </p:nvSpPr>
        <p:spPr>
          <a:xfrm>
            <a:off x="5392880" y="17493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B486B1-E2C4-004C-9BD0-F99A720DF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6" r="4250" b="34625"/>
          <a:stretch/>
        </p:blipFill>
        <p:spPr>
          <a:xfrm rot="5400000">
            <a:off x="5256205" y="2698789"/>
            <a:ext cx="1606420" cy="5034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D8D918-349C-A841-A3EE-1E4C423EC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6" r="4250" b="34625"/>
          <a:stretch/>
        </p:blipFill>
        <p:spPr>
          <a:xfrm rot="16200000">
            <a:off x="4599145" y="2831221"/>
            <a:ext cx="1606420" cy="503462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C9F6B4-2B2B-BB40-B141-FEFBC7E36DF2}"/>
              </a:ext>
            </a:extLst>
          </p:cNvPr>
          <p:cNvSpPr/>
          <p:nvPr/>
        </p:nvSpPr>
        <p:spPr>
          <a:xfrm>
            <a:off x="7635337" y="4021748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D5D9CA-A9C3-7549-BD30-DE318DE91BE2}"/>
              </a:ext>
            </a:extLst>
          </p:cNvPr>
          <p:cNvSpPr/>
          <p:nvPr/>
        </p:nvSpPr>
        <p:spPr>
          <a:xfrm>
            <a:off x="5392880" y="4026136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60731462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51273-D2D6-CD4B-93CC-ACF568BAAF98}"/>
              </a:ext>
            </a:extLst>
          </p:cNvPr>
          <p:cNvSpPr/>
          <p:nvPr/>
        </p:nvSpPr>
        <p:spPr>
          <a:xfrm>
            <a:off x="7328141" y="15374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3C74-1093-7543-8EB7-85AF3CD5C79A}"/>
              </a:ext>
            </a:extLst>
          </p:cNvPr>
          <p:cNvSpPr/>
          <p:nvPr/>
        </p:nvSpPr>
        <p:spPr>
          <a:xfrm>
            <a:off x="7194193" y="1117364"/>
            <a:ext cx="15488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Expectation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2F-D87A-8844-8F6D-5A39FA43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33055" r="8423" b="33464"/>
          <a:stretch/>
        </p:blipFill>
        <p:spPr>
          <a:xfrm rot="5400000">
            <a:off x="7039025" y="2692295"/>
            <a:ext cx="1859160" cy="66653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9570CF-39FF-394F-A615-07CBDF131F1D}"/>
              </a:ext>
            </a:extLst>
          </p:cNvPr>
          <p:cNvSpPr/>
          <p:nvPr/>
        </p:nvSpPr>
        <p:spPr>
          <a:xfrm>
            <a:off x="7635337" y="17421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EDACDE-5409-F14D-B902-9EEACE5E4D48}"/>
              </a:ext>
            </a:extLst>
          </p:cNvPr>
          <p:cNvSpPr/>
          <p:nvPr/>
        </p:nvSpPr>
        <p:spPr>
          <a:xfrm>
            <a:off x="5192059" y="1117364"/>
            <a:ext cx="98296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Reality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427DA2-80B3-0A41-A62F-449465B4C5FF}"/>
              </a:ext>
            </a:extLst>
          </p:cNvPr>
          <p:cNvSpPr/>
          <p:nvPr/>
        </p:nvSpPr>
        <p:spPr>
          <a:xfrm>
            <a:off x="5085684" y="15446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B9D1E56-B261-4140-A90E-A6B669B381BA}"/>
              </a:ext>
            </a:extLst>
          </p:cNvPr>
          <p:cNvSpPr/>
          <p:nvPr/>
        </p:nvSpPr>
        <p:spPr>
          <a:xfrm>
            <a:off x="5392880" y="17493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B486B1-E2C4-004C-9BD0-F99A720DF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6" r="4250" b="34625"/>
          <a:stretch/>
        </p:blipFill>
        <p:spPr>
          <a:xfrm rot="5400000">
            <a:off x="5256205" y="2698789"/>
            <a:ext cx="1606420" cy="5034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D8D918-349C-A841-A3EE-1E4C423EC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6" r="4250" b="34625"/>
          <a:stretch/>
        </p:blipFill>
        <p:spPr>
          <a:xfrm rot="16200000">
            <a:off x="4599145" y="2831221"/>
            <a:ext cx="1606420" cy="503462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C9F6B4-2B2B-BB40-B141-FEFBC7E36DF2}"/>
              </a:ext>
            </a:extLst>
          </p:cNvPr>
          <p:cNvSpPr/>
          <p:nvPr/>
        </p:nvSpPr>
        <p:spPr>
          <a:xfrm>
            <a:off x="7635337" y="4021748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D5D9CA-A9C3-7549-BD30-DE318DE91BE2}"/>
              </a:ext>
            </a:extLst>
          </p:cNvPr>
          <p:cNvSpPr/>
          <p:nvPr/>
        </p:nvSpPr>
        <p:spPr>
          <a:xfrm>
            <a:off x="5392880" y="4026136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4968325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Assumptions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E7504-0D0C-9A43-8C99-E6F36F09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214</a:t>
            </a:fld>
            <a:endParaRPr lang="e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391C7-4580-9F43-ADB2-CFA7996B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3610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10FB"/>
                </a:solidFill>
              </a:rPr>
              <a:t>Which tests have assumptions? </a:t>
            </a:r>
            <a:r>
              <a:rPr lang="en-US" dirty="0">
                <a:solidFill>
                  <a:srgbClr val="0010FB"/>
                </a:solidFill>
              </a:rPr>
              <a:t> </a:t>
            </a:r>
          </a:p>
          <a:p>
            <a:r>
              <a:rPr lang="en-US" dirty="0"/>
              <a:t>Assumptions are necessary to perform any statistical tests. </a:t>
            </a:r>
          </a:p>
          <a:p>
            <a:pPr lvl="1"/>
            <a:r>
              <a:rPr lang="en-US" dirty="0"/>
              <a:t>“no free lunch” </a:t>
            </a:r>
          </a:p>
          <a:p>
            <a:r>
              <a:rPr lang="en-US" dirty="0"/>
              <a:t>Many of them are questionable!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E7504-0D0C-9A43-8C99-E6F36F09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9865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8434E-68E5-8C48-BE03-4E005E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216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43CE8F-71E0-1145-B791-F2C33219D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3089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7F8A8-41EE-0D4E-8809-B90D1392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3" y="1159550"/>
            <a:ext cx="3646269" cy="45917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8434E-68E5-8C48-BE03-4E005E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217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94F-0AC0-B543-8D42-FCF9CC43C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743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pic>
        <p:nvPicPr>
          <p:cNvPr id="7" name="Content Placeholder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8E943F1-788D-9044-8F22-D5E3F4383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1264" y="1159550"/>
            <a:ext cx="2050991" cy="3819738"/>
          </a:xfr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7F8A8-41EE-0D4E-8809-B90D1392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3" y="1159550"/>
            <a:ext cx="3646269" cy="45917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8434E-68E5-8C48-BE03-4E005E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92266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pic>
        <p:nvPicPr>
          <p:cNvPr id="7" name="Content Placeholder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8E943F1-788D-9044-8F22-D5E3F4383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1264" y="1159550"/>
            <a:ext cx="2050991" cy="3819738"/>
          </a:xfr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7F8A8-41EE-0D4E-8809-B90D1392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3" y="1159550"/>
            <a:ext cx="3646269" cy="4591770"/>
          </a:xfrm>
          <a:prstGeom prst="rect">
            <a:avLst/>
          </a:prstGeom>
        </p:spPr>
      </p:pic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5AFD1000-A6B0-434B-BE73-8EF9D79D3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698" y="1242378"/>
            <a:ext cx="2034593" cy="2808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8434E-68E5-8C48-BE03-4E005E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598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1079886" y="3382784"/>
          <a:ext cx="2549564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27478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3423C0-AC40-E347-8474-B4CA8EA3FEC1}"/>
              </a:ext>
            </a:extLst>
          </p:cNvPr>
          <p:cNvSpPr/>
          <p:nvPr/>
        </p:nvSpPr>
        <p:spPr>
          <a:xfrm rot="559872">
            <a:off x="3764134" y="4297029"/>
            <a:ext cx="1958418" cy="145407"/>
          </a:xfrm>
          <a:custGeom>
            <a:avLst/>
            <a:gdLst>
              <a:gd name="connsiteX0" fmla="*/ 2892972 w 2892972"/>
              <a:gd name="connsiteY0" fmla="*/ 0 h 537177"/>
              <a:gd name="connsiteX1" fmla="*/ 2514600 w 2892972"/>
              <a:gd name="connsiteY1" fmla="*/ 449318 h 537177"/>
              <a:gd name="connsiteX2" fmla="*/ 1915510 w 2892972"/>
              <a:gd name="connsiteY2" fmla="*/ 536028 h 537177"/>
              <a:gd name="connsiteX3" fmla="*/ 867104 w 2892972"/>
              <a:gd name="connsiteY3" fmla="*/ 425669 h 537177"/>
              <a:gd name="connsiteX4" fmla="*/ 0 w 2892972"/>
              <a:gd name="connsiteY4" fmla="*/ 299545 h 53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972" h="537177">
                <a:moveTo>
                  <a:pt x="2892972" y="0"/>
                </a:moveTo>
                <a:cubicBezTo>
                  <a:pt x="2785241" y="179990"/>
                  <a:pt x="2677510" y="359980"/>
                  <a:pt x="2514600" y="449318"/>
                </a:cubicBezTo>
                <a:cubicBezTo>
                  <a:pt x="2351690" y="538656"/>
                  <a:pt x="2190093" y="539969"/>
                  <a:pt x="1915510" y="536028"/>
                </a:cubicBezTo>
                <a:cubicBezTo>
                  <a:pt x="1640927" y="532087"/>
                  <a:pt x="1186356" y="465083"/>
                  <a:pt x="867104" y="425669"/>
                </a:cubicBezTo>
                <a:cubicBezTo>
                  <a:pt x="547852" y="386255"/>
                  <a:pt x="273926" y="342900"/>
                  <a:pt x="0" y="29954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892972 w 2892972"/>
                      <a:gd name="connsiteY0" fmla="*/ 0 h 537177"/>
                      <a:gd name="connsiteX1" fmla="*/ 2514600 w 2892972"/>
                      <a:gd name="connsiteY1" fmla="*/ 449318 h 537177"/>
                      <a:gd name="connsiteX2" fmla="*/ 1915510 w 2892972"/>
                      <a:gd name="connsiteY2" fmla="*/ 536028 h 537177"/>
                      <a:gd name="connsiteX3" fmla="*/ 867104 w 2892972"/>
                      <a:gd name="connsiteY3" fmla="*/ 425669 h 537177"/>
                      <a:gd name="connsiteX4" fmla="*/ 0 w 2892972"/>
                      <a:gd name="connsiteY4" fmla="*/ 299545 h 53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2972" h="537177" extrusionOk="0">
                        <a:moveTo>
                          <a:pt x="2892972" y="0"/>
                        </a:moveTo>
                        <a:cubicBezTo>
                          <a:pt x="2746269" y="155951"/>
                          <a:pt x="2657619" y="367445"/>
                          <a:pt x="2514600" y="449318"/>
                        </a:cubicBezTo>
                        <a:cubicBezTo>
                          <a:pt x="2364400" y="541332"/>
                          <a:pt x="2164043" y="540797"/>
                          <a:pt x="1915510" y="536028"/>
                        </a:cubicBezTo>
                        <a:cubicBezTo>
                          <a:pt x="1632648" y="540172"/>
                          <a:pt x="1177138" y="516033"/>
                          <a:pt x="867104" y="425669"/>
                        </a:cubicBezTo>
                        <a:cubicBezTo>
                          <a:pt x="526063" y="374334"/>
                          <a:pt x="344012" y="376388"/>
                          <a:pt x="0" y="29954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FFABE-1440-0C44-A11C-EC389B9D6E9F}"/>
              </a:ext>
            </a:extLst>
          </p:cNvPr>
          <p:cNvSpPr/>
          <p:nvPr/>
        </p:nvSpPr>
        <p:spPr>
          <a:xfrm>
            <a:off x="1762113" y="454864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7DBEF-F4C0-B744-9CC2-F4882F20599E}"/>
              </a:ext>
            </a:extLst>
          </p:cNvPr>
          <p:cNvSpPr/>
          <p:nvPr/>
        </p:nvSpPr>
        <p:spPr>
          <a:xfrm>
            <a:off x="1762113" y="3093965"/>
            <a:ext cx="1133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28939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220</a:t>
            </a:fld>
            <a:endParaRPr lang="e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26AC4F-857C-564E-865B-6FF56752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318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E263-69E9-0B49-B710-1B54266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88576" cy="3263504"/>
          </a:xfrm>
        </p:spPr>
        <p:txBody>
          <a:bodyPr>
            <a:normAutofit/>
          </a:bodyPr>
          <a:lstStyle/>
          <a:p>
            <a:r>
              <a:rPr lang="en-US" i="1" dirty="0"/>
              <a:t>An NLP paper presents </a:t>
            </a:r>
            <a:r>
              <a:rPr lang="en-US" i="1" dirty="0">
                <a:solidFill>
                  <a:srgbClr val="0010FB"/>
                </a:solidFill>
              </a:rPr>
              <a:t>system-1</a:t>
            </a:r>
            <a:r>
              <a:rPr lang="en-US" i="1" dirty="0"/>
              <a:t> and it compares it with a baseline </a:t>
            </a:r>
            <a:r>
              <a:rPr lang="en-US" i="1" dirty="0">
                <a:solidFill>
                  <a:srgbClr val="FF0000"/>
                </a:solidFill>
              </a:rPr>
              <a:t>system-2</a:t>
            </a:r>
            <a:r>
              <a:rPr lang="en-US" i="1" dirty="0"/>
              <a:t>. In its “abstract” it writes: “... </a:t>
            </a:r>
            <a:r>
              <a:rPr lang="en-US" i="1" dirty="0">
                <a:solidFill>
                  <a:srgbClr val="0010FB"/>
                </a:solidFill>
              </a:rPr>
              <a:t>system-1</a:t>
            </a:r>
            <a:r>
              <a:rPr lang="en-US" i="1" dirty="0"/>
              <a:t> significantly improves over </a:t>
            </a:r>
            <a:r>
              <a:rPr lang="en-US" i="1" dirty="0">
                <a:solidFill>
                  <a:srgbClr val="FF0000"/>
                </a:solidFill>
              </a:rPr>
              <a:t>system-2</a:t>
            </a:r>
            <a:r>
              <a:rPr lang="en-US" i="1" dirty="0"/>
              <a:t>.” What are the right way(s) to interpret this (select all that applies)</a:t>
            </a:r>
            <a:br>
              <a:rPr lang="en-US" i="1" dirty="0"/>
            </a:br>
            <a:endParaRPr lang="en-US" i="1" dirty="0"/>
          </a:p>
          <a:p>
            <a:pPr lvl="1"/>
            <a:r>
              <a:rPr lang="en-US" dirty="0"/>
              <a:t>It is expected that authors have performed some type of “hypothesis testing.”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expected that the authors have reported the performances of two systems on a dataset where </a:t>
            </a:r>
            <a:r>
              <a:rPr lang="en-US" dirty="0">
                <a:solidFill>
                  <a:srgbClr val="0010FB"/>
                </a:solidFill>
              </a:rPr>
              <a:t>system-1</a:t>
            </a:r>
            <a:r>
              <a:rPr lang="en-US" dirty="0"/>
              <a:t> has a higher performance than </a:t>
            </a:r>
            <a:r>
              <a:rPr lang="en-US" dirty="0">
                <a:solidFill>
                  <a:srgbClr val="FF1600"/>
                </a:solidFill>
              </a:rPr>
              <a:t>system-2</a:t>
            </a:r>
            <a:r>
              <a:rPr lang="en-US" dirty="0"/>
              <a:t> with a notable margin in the dataset.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257091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E263-69E9-0B49-B710-1B54266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88576" cy="3263504"/>
          </a:xfrm>
        </p:spPr>
        <p:txBody>
          <a:bodyPr>
            <a:normAutofit/>
          </a:bodyPr>
          <a:lstStyle/>
          <a:p>
            <a:r>
              <a:rPr lang="en-US" i="1" dirty="0"/>
              <a:t>An NLP paper presents </a:t>
            </a:r>
            <a:r>
              <a:rPr lang="en-US" i="1" dirty="0">
                <a:solidFill>
                  <a:srgbClr val="0010FB"/>
                </a:solidFill>
              </a:rPr>
              <a:t>system-1</a:t>
            </a:r>
            <a:r>
              <a:rPr lang="en-US" i="1" dirty="0"/>
              <a:t> and it compares it with a baseline </a:t>
            </a:r>
            <a:r>
              <a:rPr lang="en-US" i="1" dirty="0">
                <a:solidFill>
                  <a:srgbClr val="FF0000"/>
                </a:solidFill>
              </a:rPr>
              <a:t>system-2</a:t>
            </a:r>
            <a:r>
              <a:rPr lang="en-US" i="1" dirty="0"/>
              <a:t>. In its “abstract” it writes: “... </a:t>
            </a:r>
            <a:r>
              <a:rPr lang="en-US" i="1" dirty="0">
                <a:solidFill>
                  <a:srgbClr val="0010FB"/>
                </a:solidFill>
              </a:rPr>
              <a:t>system-1</a:t>
            </a:r>
            <a:r>
              <a:rPr lang="en-US" i="1" dirty="0"/>
              <a:t> significantly improves over </a:t>
            </a:r>
            <a:r>
              <a:rPr lang="en-US" i="1" dirty="0">
                <a:solidFill>
                  <a:srgbClr val="FF0000"/>
                </a:solidFill>
              </a:rPr>
              <a:t>system-2</a:t>
            </a:r>
            <a:r>
              <a:rPr lang="en-US" i="1" dirty="0"/>
              <a:t>.” What are the right way(s) to interpret this (select all that applies)</a:t>
            </a:r>
            <a:br>
              <a:rPr lang="en-US" i="1" dirty="0"/>
            </a:br>
            <a:endParaRPr lang="en-US" i="1" dirty="0"/>
          </a:p>
          <a:p>
            <a:pPr lvl="1"/>
            <a:r>
              <a:rPr lang="en-US" dirty="0"/>
              <a:t>It is expected that authors have performed some type of “hypothesis testing.”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expected that the authors have reported the performances of two systems on a dataset where </a:t>
            </a:r>
            <a:r>
              <a:rPr lang="en-US" dirty="0">
                <a:solidFill>
                  <a:srgbClr val="0010FB"/>
                </a:solidFill>
              </a:rPr>
              <a:t>system-1</a:t>
            </a:r>
            <a:r>
              <a:rPr lang="en-US" dirty="0"/>
              <a:t> has a higher performance than </a:t>
            </a:r>
            <a:r>
              <a:rPr lang="en-US" dirty="0">
                <a:solidFill>
                  <a:srgbClr val="FF1600"/>
                </a:solidFill>
              </a:rPr>
              <a:t>system-2</a:t>
            </a:r>
            <a:r>
              <a:rPr lang="en-US" dirty="0"/>
              <a:t> with a notable margin in the dataset.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104555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E263-69E9-0B49-B710-1B54266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88576" cy="3263504"/>
          </a:xfrm>
        </p:spPr>
        <p:txBody>
          <a:bodyPr>
            <a:normAutofit/>
          </a:bodyPr>
          <a:lstStyle/>
          <a:p>
            <a:r>
              <a:rPr lang="en-US" i="1" dirty="0"/>
              <a:t>An NLP paper presents </a:t>
            </a:r>
            <a:r>
              <a:rPr lang="en-US" i="1" dirty="0">
                <a:solidFill>
                  <a:srgbClr val="0010FB"/>
                </a:solidFill>
              </a:rPr>
              <a:t>system-1</a:t>
            </a:r>
            <a:r>
              <a:rPr lang="en-US" i="1" dirty="0"/>
              <a:t> and it compares it with a baseline </a:t>
            </a:r>
            <a:r>
              <a:rPr lang="en-US" i="1" dirty="0">
                <a:solidFill>
                  <a:srgbClr val="FF0000"/>
                </a:solidFill>
              </a:rPr>
              <a:t>system-2</a:t>
            </a:r>
            <a:r>
              <a:rPr lang="en-US" i="1" dirty="0"/>
              <a:t>. In its “abstract” it writes: “... </a:t>
            </a:r>
            <a:r>
              <a:rPr lang="en-US" i="1" dirty="0">
                <a:solidFill>
                  <a:srgbClr val="0010FB"/>
                </a:solidFill>
              </a:rPr>
              <a:t>system-1</a:t>
            </a:r>
            <a:r>
              <a:rPr lang="en-US" i="1" dirty="0"/>
              <a:t> significantly improves over </a:t>
            </a:r>
            <a:r>
              <a:rPr lang="en-US" i="1" dirty="0">
                <a:solidFill>
                  <a:srgbClr val="FF0000"/>
                </a:solidFill>
              </a:rPr>
              <a:t>system-2</a:t>
            </a:r>
            <a:r>
              <a:rPr lang="en-US" i="1" dirty="0"/>
              <a:t>.” What are the right way(s) to interpret this (select all that applies)</a:t>
            </a:r>
            <a:br>
              <a:rPr lang="en-US" i="1" dirty="0"/>
            </a:br>
            <a:endParaRPr lang="en-US" i="1" dirty="0"/>
          </a:p>
          <a:p>
            <a:pPr lvl="1"/>
            <a:r>
              <a:rPr lang="en-US" dirty="0"/>
              <a:t>It is expected that authors have performed some type of “hypothesis testing.”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expected that the authors have reported the performances of two systems on a dataset where </a:t>
            </a:r>
            <a:r>
              <a:rPr lang="en-US" dirty="0">
                <a:solidFill>
                  <a:srgbClr val="0010FB"/>
                </a:solidFill>
              </a:rPr>
              <a:t>system-1</a:t>
            </a:r>
            <a:r>
              <a:rPr lang="en-US" dirty="0"/>
              <a:t> has a higher performance than </a:t>
            </a:r>
            <a:r>
              <a:rPr lang="en-US" dirty="0">
                <a:solidFill>
                  <a:srgbClr val="FF1600"/>
                </a:solidFill>
              </a:rPr>
              <a:t>system-2</a:t>
            </a:r>
            <a:r>
              <a:rPr lang="en-US" dirty="0"/>
              <a:t> with a notable margin in the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3DC2-6809-E549-A7D1-2531A38743A4}"/>
              </a:ext>
            </a:extLst>
          </p:cNvPr>
          <p:cNvSpPr txBox="1"/>
          <p:nvPr/>
        </p:nvSpPr>
        <p:spPr>
          <a:xfrm>
            <a:off x="302655" y="2929438"/>
            <a:ext cx="5838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83%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334977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E263-69E9-0B49-B710-1B54266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88576" cy="3263504"/>
          </a:xfrm>
        </p:spPr>
        <p:txBody>
          <a:bodyPr>
            <a:normAutofit/>
          </a:bodyPr>
          <a:lstStyle/>
          <a:p>
            <a:r>
              <a:rPr lang="en-US" i="1" dirty="0"/>
              <a:t>An NLP paper presents </a:t>
            </a:r>
            <a:r>
              <a:rPr lang="en-US" i="1" dirty="0">
                <a:solidFill>
                  <a:srgbClr val="0010FB"/>
                </a:solidFill>
              </a:rPr>
              <a:t>system-1</a:t>
            </a:r>
            <a:r>
              <a:rPr lang="en-US" i="1" dirty="0"/>
              <a:t> and it compares it with a baseline </a:t>
            </a:r>
            <a:r>
              <a:rPr lang="en-US" i="1" dirty="0">
                <a:solidFill>
                  <a:srgbClr val="FF0000"/>
                </a:solidFill>
              </a:rPr>
              <a:t>system-2</a:t>
            </a:r>
            <a:r>
              <a:rPr lang="en-US" i="1" dirty="0"/>
              <a:t>. In its “abstract” it writes: “... </a:t>
            </a:r>
            <a:r>
              <a:rPr lang="en-US" i="1" dirty="0">
                <a:solidFill>
                  <a:srgbClr val="0010FB"/>
                </a:solidFill>
              </a:rPr>
              <a:t>system-1</a:t>
            </a:r>
            <a:r>
              <a:rPr lang="en-US" i="1" dirty="0"/>
              <a:t> significantly improves over </a:t>
            </a:r>
            <a:r>
              <a:rPr lang="en-US" i="1" dirty="0">
                <a:solidFill>
                  <a:srgbClr val="FF0000"/>
                </a:solidFill>
              </a:rPr>
              <a:t>system-2</a:t>
            </a:r>
            <a:r>
              <a:rPr lang="en-US" i="1" dirty="0"/>
              <a:t>.” What are the right way(s) to interpret this (select all that applies)</a:t>
            </a:r>
            <a:br>
              <a:rPr lang="en-US" i="1" dirty="0"/>
            </a:br>
            <a:endParaRPr lang="en-US" i="1" dirty="0"/>
          </a:p>
          <a:p>
            <a:pPr lvl="1"/>
            <a:r>
              <a:rPr lang="en-US" dirty="0"/>
              <a:t>It is expected that authors have performed some type of “hypothesis testing.”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expected that the authors have reported the performances of two systems on a dataset where </a:t>
            </a:r>
            <a:r>
              <a:rPr lang="en-US" dirty="0">
                <a:solidFill>
                  <a:srgbClr val="0010FB"/>
                </a:solidFill>
              </a:rPr>
              <a:t>system-1</a:t>
            </a:r>
            <a:r>
              <a:rPr lang="en-US" dirty="0"/>
              <a:t> has a higher performance than </a:t>
            </a:r>
            <a:r>
              <a:rPr lang="en-US" dirty="0">
                <a:solidFill>
                  <a:srgbClr val="FF1600"/>
                </a:solidFill>
              </a:rPr>
              <a:t>system-2</a:t>
            </a:r>
            <a:r>
              <a:rPr lang="en-US" dirty="0"/>
              <a:t> with a notable margin in the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3DC2-6809-E549-A7D1-2531A38743A4}"/>
              </a:ext>
            </a:extLst>
          </p:cNvPr>
          <p:cNvSpPr txBox="1"/>
          <p:nvPr/>
        </p:nvSpPr>
        <p:spPr>
          <a:xfrm>
            <a:off x="302655" y="2929438"/>
            <a:ext cx="5838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83%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3C906-961D-784E-9B7A-939D58172030}"/>
              </a:ext>
            </a:extLst>
          </p:cNvPr>
          <p:cNvSpPr txBox="1"/>
          <p:nvPr/>
        </p:nvSpPr>
        <p:spPr>
          <a:xfrm>
            <a:off x="302655" y="3590562"/>
            <a:ext cx="5838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53%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738843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6C7A-6CDA-7841-9C6A-27C06849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7992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The Usage of “Significance”: Our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C361B-9D2F-FF4E-969C-2B3618AFC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4107737" cy="32635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referring to performing some type of “hypothesis testing,” use prefixes like “statistical” </a:t>
            </a:r>
          </a:p>
          <a:p>
            <a:pPr marL="342900" lvl="1" indent="0">
              <a:lnSpc>
                <a:spcPct val="100000"/>
              </a:lnSpc>
              <a:buNone/>
            </a:pPr>
            <a:endParaRPr lang="en-US" dirty="0"/>
          </a:p>
          <a:p>
            <a:pPr marL="34290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referring to big empirical improvements, use alternative terms like: “notable” or “remarkable.” 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F64BB-B745-C342-BF29-5F68394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E71D3-51A3-304F-AD13-BF178B3C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09" y="1666936"/>
            <a:ext cx="4107738" cy="29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858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9C3-F442-7343-8BD2-22788377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965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Define the research hypothesis you are after: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A4CF0-C7D1-F74D-AC31-C07DC42A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226</a:t>
            </a:fld>
            <a:endParaRPr lang="e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AAB726-1FB8-594C-8666-983E5F26310E}"/>
              </a:ext>
            </a:extLst>
          </p:cNvPr>
          <p:cNvSpPr/>
          <p:nvPr/>
        </p:nvSpPr>
        <p:spPr>
          <a:xfrm>
            <a:off x="628650" y="2603857"/>
            <a:ext cx="7315835" cy="196813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41369B-1BB4-0749-9878-139F7BAF157A}"/>
              </a:ext>
            </a:extLst>
          </p:cNvPr>
          <p:cNvGrpSpPr/>
          <p:nvPr/>
        </p:nvGrpSpPr>
        <p:grpSpPr>
          <a:xfrm>
            <a:off x="5517465" y="248227"/>
            <a:ext cx="3386707" cy="1778401"/>
            <a:chOff x="1789654" y="1380811"/>
            <a:chExt cx="5334001" cy="2908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D6CA17-8259-5F41-BEE5-3D7C41C75D67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Frequentist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9264B8-3CBD-EE49-8796-A66084120E4B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Bayesian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970766-9F39-5B4D-8925-2ACB204EAC7B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Binary Decision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D7CE4A-393F-2343-A53B-6CEE0995010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Uncertainty Estimations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D5C8F0-7BBD-8D4E-BA68-7FF8B3D84816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Null-Hypothesis Significance Test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BE4F8A-9EA6-8843-8702-B4C798403580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Bayes Factor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4A82D7-CC2D-2B4D-9B83-85CD50794E89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Confidence Interval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0246F1-767C-0B4B-B941-2597DB2079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Posterior Intervals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52973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9C3-F442-7343-8BD2-22788377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/>
          </a:bodyPr>
          <a:lstStyle/>
          <a:p>
            <a:r>
              <a:rPr lang="en-US" b="1" dirty="0"/>
              <a:t>If using frequentist tests: </a:t>
            </a:r>
          </a:p>
          <a:p>
            <a:pPr marL="400050" indent="-285750"/>
            <a:r>
              <a:rPr lang="en-US" sz="1900" dirty="0"/>
              <a:t>The </a:t>
            </a:r>
            <a:r>
              <a:rPr lang="en-US" sz="1900" dirty="0">
                <a:solidFill>
                  <a:srgbClr val="0010FB"/>
                </a:solidFill>
              </a:rPr>
              <a:t>statements</a:t>
            </a:r>
            <a:r>
              <a:rPr lang="en-US" sz="1900" dirty="0"/>
              <a:t> reporting p-value and </a:t>
            </a:r>
            <a:br>
              <a:rPr lang="en-US" sz="1900" dirty="0"/>
            </a:br>
            <a:r>
              <a:rPr lang="en-US" sz="1900" dirty="0"/>
              <a:t>confidence interval </a:t>
            </a:r>
            <a:r>
              <a:rPr lang="en-US" sz="1900" dirty="0">
                <a:solidFill>
                  <a:srgbClr val="0010FB"/>
                </a:solidFill>
              </a:rPr>
              <a:t>need to be precise</a:t>
            </a:r>
            <a:r>
              <a:rPr lang="en-US" sz="1900" dirty="0"/>
              <a:t>.</a:t>
            </a:r>
          </a:p>
          <a:p>
            <a:pPr marL="400050" indent="-285750"/>
            <a:r>
              <a:rPr lang="en-US" sz="1900" dirty="0"/>
              <a:t>…  so that the results </a:t>
            </a:r>
            <a:r>
              <a:rPr lang="en-US" sz="1900" dirty="0">
                <a:solidFill>
                  <a:srgbClr val="0010FB"/>
                </a:solidFill>
              </a:rPr>
              <a:t>are not misinterpreted</a:t>
            </a:r>
            <a:r>
              <a:rPr lang="en-US" sz="1900" dirty="0"/>
              <a:t>. </a:t>
            </a:r>
          </a:p>
          <a:p>
            <a:pPr marL="857250" lvl="1" indent="-285750"/>
            <a:r>
              <a:rPr lang="en-US" sz="1700" dirty="0"/>
              <a:t>The term “significant” should be used with caution and clear purpose in order to not cause any misinterpretations. </a:t>
            </a:r>
          </a:p>
          <a:p>
            <a:pPr marL="228600" lvl="1" indent="0" algn="ctr">
              <a:buNone/>
            </a:pPr>
            <a:r>
              <a:rPr lang="en-US" sz="1550" i="1" dirty="0"/>
              <a:t>better under a significance test</a:t>
            </a:r>
            <a:r>
              <a:rPr lang="en-US" sz="1550" i="1" dirty="0">
                <a:solidFill>
                  <a:schemeClr val="dk2"/>
                </a:solidFill>
              </a:rPr>
              <a:t>  </a:t>
            </a:r>
            <a:r>
              <a:rPr lang="en-US" sz="1550" dirty="0">
                <a:solidFill>
                  <a:srgbClr val="FF0000"/>
                </a:solidFill>
                <a:highlight>
                  <a:srgbClr val="FFFFFF"/>
                </a:highlight>
              </a:rPr>
              <a:t>!=</a:t>
            </a:r>
            <a:r>
              <a:rPr lang="en-US" sz="1550" dirty="0">
                <a:solidFill>
                  <a:srgbClr val="242729"/>
                </a:solidFill>
                <a:highlight>
                  <a:srgbClr val="FFFFFF"/>
                </a:highlight>
              </a:rPr>
              <a:t>  </a:t>
            </a:r>
            <a:r>
              <a:rPr lang="en-US" sz="1550" i="1" dirty="0">
                <a:solidFill>
                  <a:srgbClr val="242729"/>
                </a:solidFill>
                <a:highlight>
                  <a:srgbClr val="FFFFFF"/>
                </a:highlight>
              </a:rPr>
              <a:t>significantly better</a:t>
            </a:r>
            <a:endParaRPr lang="en-US" i="1" dirty="0"/>
          </a:p>
          <a:p>
            <a:pPr marL="857250" lvl="1" indent="-285750"/>
            <a:r>
              <a:rPr lang="en-US" sz="1700" dirty="0"/>
              <a:t>One way to achieve this is by using adjectives “statistical” or “practical” before any (possibly inflected) usage of “significance.”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181226-E6C7-E34D-8AA4-5B3EAA120794}"/>
              </a:ext>
            </a:extLst>
          </p:cNvPr>
          <p:cNvGrpSpPr/>
          <p:nvPr/>
        </p:nvGrpSpPr>
        <p:grpSpPr>
          <a:xfrm>
            <a:off x="5677990" y="480078"/>
            <a:ext cx="3008680" cy="1677079"/>
            <a:chOff x="1789654" y="1380811"/>
            <a:chExt cx="5334001" cy="2908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FBC153-4CA2-F64B-BD40-ACE7678C448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Frequentist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DCDB89-B2DC-C347-A29E-7E351C06ECE0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Bayesian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782DC3-0C6B-4A46-91EF-A4428E532BDD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Binary Decision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272D0E-16B5-5142-8E15-38E3F65643C4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Uncertainty Estimations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00BBC7-3755-6049-B4B5-52F00F1860BE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noFill/>
            <a:ln w="9525">
              <a:solidFill>
                <a:srgbClr val="0010F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Null-Hypothesis Significance Test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E08244-B754-1E4F-97C3-B838F7BDE96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 Factor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8ADF4A-FA2B-4E4F-A9DE-B52A7E096E0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Confidence Interval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AA79E2-7CA1-6C4D-B364-1A82425627C5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Posterior Intervals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A5B2CB-5D33-A447-8F10-4E258C4C7A6A}"/>
              </a:ext>
            </a:extLst>
          </p:cNvPr>
          <p:cNvSpPr/>
          <p:nvPr/>
        </p:nvSpPr>
        <p:spPr>
          <a:xfrm>
            <a:off x="6536748" y="960191"/>
            <a:ext cx="1107007" cy="124307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54327-86E2-9345-8D23-6CA8D3B8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19763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D9F72F-177E-D84D-B53C-9116FD3FA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21"/>
          <a:stretch/>
        </p:blipFill>
        <p:spPr>
          <a:xfrm>
            <a:off x="29765" y="1475190"/>
            <a:ext cx="6016885" cy="36683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F374D8-90E6-B847-B4E6-8BCA4666B1DB}"/>
              </a:ext>
            </a:extLst>
          </p:cNvPr>
          <p:cNvGrpSpPr/>
          <p:nvPr/>
        </p:nvGrpSpPr>
        <p:grpSpPr>
          <a:xfrm>
            <a:off x="5982789" y="195264"/>
            <a:ext cx="3008680" cy="1677079"/>
            <a:chOff x="1789654" y="1380811"/>
            <a:chExt cx="5334001" cy="29087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C8A06D-7109-7C4E-AFFA-25E9F0068700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Frequentist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934E93-3324-B746-8A06-7891B0253CE6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Bayesian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8C030A-7340-274C-A817-2F8C5C739D7F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Binary Decision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D904CF-9649-CC45-9192-02AFF28F2766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Uncertainty Estimations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4B5D17-A8E7-AE46-8A4B-38A7A292DF3A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Null-Hypothesis Significance Test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28721C-1277-6243-933B-72C112A66875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 Factor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33EBDD-15F6-9C4C-9CFD-E52F8E392E6B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Confidence Interval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D35751-2013-BB4B-B7EF-C7B97A7554F1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Posterior Intervals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AFA5B9D-23A0-9942-B742-416E782475B2}"/>
              </a:ext>
            </a:extLst>
          </p:cNvPr>
          <p:cNvSpPr/>
          <p:nvPr/>
        </p:nvSpPr>
        <p:spPr>
          <a:xfrm>
            <a:off x="6057015" y="2416574"/>
            <a:ext cx="3064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FB"/>
                </a:solidFill>
              </a:rPr>
              <a:t>Lots of good tips about: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10FB"/>
                </a:solidFill>
              </a:rPr>
              <a:t>Selecting the right “test”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10FB"/>
                </a:solidFill>
              </a:rPr>
              <a:t>How to report your results.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10FB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E39E32-4350-5440-82AA-C3256041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72500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9C3-F442-7343-8BD2-22788377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/>
          </a:bodyPr>
          <a:lstStyle/>
          <a:p>
            <a:r>
              <a:rPr lang="en-US" b="1" dirty="0"/>
              <a:t>If using Bayesian tests: </a:t>
            </a:r>
          </a:p>
          <a:p>
            <a:pPr marL="400050" indent="-285750"/>
            <a:r>
              <a:rPr lang="en-US" sz="1900" dirty="0"/>
              <a:t>Be clear about your hierarchical model, any parameters in the model and the choice of priors. </a:t>
            </a:r>
          </a:p>
          <a:p>
            <a:pPr marL="400050" indent="-285750"/>
            <a:r>
              <a:rPr lang="en-US" sz="2000" dirty="0"/>
              <a:t>Comment on the certainty (or the lack of) of your inference. </a:t>
            </a:r>
          </a:p>
          <a:p>
            <a:pPr marL="400050" indent="-285750"/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181226-E6C7-E34D-8AA4-5B3EAA120794}"/>
              </a:ext>
            </a:extLst>
          </p:cNvPr>
          <p:cNvGrpSpPr/>
          <p:nvPr/>
        </p:nvGrpSpPr>
        <p:grpSpPr>
          <a:xfrm>
            <a:off x="3257004" y="3110727"/>
            <a:ext cx="3008680" cy="1677079"/>
            <a:chOff x="1789654" y="1380811"/>
            <a:chExt cx="5334001" cy="2908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FBC153-4CA2-F64B-BD40-ACE7678C448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Frequentist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DCDB89-B2DC-C347-A29E-7E351C06ECE0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Bayesian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782DC3-0C6B-4A46-91EF-A4428E532BDD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Binary Decision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272D0E-16B5-5142-8E15-38E3F65643C4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Uncertainty Estimations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00BBC7-3755-6049-B4B5-52F00F1860BE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Null-Hypothesis Significance Test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E08244-B754-1E4F-97C3-B838F7BDE96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 Factor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8ADF4A-FA2B-4E4F-A9DE-B52A7E096E0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Confidence Interval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AA79E2-7CA1-6C4D-B364-1A82425627C5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Posterior Intervals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51D07F5-C79A-AB4B-9B74-FA7F541BD78A}"/>
              </a:ext>
            </a:extLst>
          </p:cNvPr>
          <p:cNvSpPr/>
          <p:nvPr/>
        </p:nvSpPr>
        <p:spPr>
          <a:xfrm>
            <a:off x="5200847" y="3544731"/>
            <a:ext cx="1107007" cy="124307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FE420-747F-0240-9B19-59BF504E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08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1079886" y="3382784"/>
          <a:ext cx="2549564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27478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3423C0-AC40-E347-8474-B4CA8EA3FEC1}"/>
              </a:ext>
            </a:extLst>
          </p:cNvPr>
          <p:cNvSpPr/>
          <p:nvPr/>
        </p:nvSpPr>
        <p:spPr>
          <a:xfrm rot="559872">
            <a:off x="3764134" y="4297029"/>
            <a:ext cx="1958418" cy="145407"/>
          </a:xfrm>
          <a:custGeom>
            <a:avLst/>
            <a:gdLst>
              <a:gd name="connsiteX0" fmla="*/ 2892972 w 2892972"/>
              <a:gd name="connsiteY0" fmla="*/ 0 h 537177"/>
              <a:gd name="connsiteX1" fmla="*/ 2514600 w 2892972"/>
              <a:gd name="connsiteY1" fmla="*/ 449318 h 537177"/>
              <a:gd name="connsiteX2" fmla="*/ 1915510 w 2892972"/>
              <a:gd name="connsiteY2" fmla="*/ 536028 h 537177"/>
              <a:gd name="connsiteX3" fmla="*/ 867104 w 2892972"/>
              <a:gd name="connsiteY3" fmla="*/ 425669 h 537177"/>
              <a:gd name="connsiteX4" fmla="*/ 0 w 2892972"/>
              <a:gd name="connsiteY4" fmla="*/ 299545 h 53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972" h="537177">
                <a:moveTo>
                  <a:pt x="2892972" y="0"/>
                </a:moveTo>
                <a:cubicBezTo>
                  <a:pt x="2785241" y="179990"/>
                  <a:pt x="2677510" y="359980"/>
                  <a:pt x="2514600" y="449318"/>
                </a:cubicBezTo>
                <a:cubicBezTo>
                  <a:pt x="2351690" y="538656"/>
                  <a:pt x="2190093" y="539969"/>
                  <a:pt x="1915510" y="536028"/>
                </a:cubicBezTo>
                <a:cubicBezTo>
                  <a:pt x="1640927" y="532087"/>
                  <a:pt x="1186356" y="465083"/>
                  <a:pt x="867104" y="425669"/>
                </a:cubicBezTo>
                <a:cubicBezTo>
                  <a:pt x="547852" y="386255"/>
                  <a:pt x="273926" y="342900"/>
                  <a:pt x="0" y="29954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892972 w 2892972"/>
                      <a:gd name="connsiteY0" fmla="*/ 0 h 537177"/>
                      <a:gd name="connsiteX1" fmla="*/ 2514600 w 2892972"/>
                      <a:gd name="connsiteY1" fmla="*/ 449318 h 537177"/>
                      <a:gd name="connsiteX2" fmla="*/ 1915510 w 2892972"/>
                      <a:gd name="connsiteY2" fmla="*/ 536028 h 537177"/>
                      <a:gd name="connsiteX3" fmla="*/ 867104 w 2892972"/>
                      <a:gd name="connsiteY3" fmla="*/ 425669 h 537177"/>
                      <a:gd name="connsiteX4" fmla="*/ 0 w 2892972"/>
                      <a:gd name="connsiteY4" fmla="*/ 299545 h 53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2972" h="537177" extrusionOk="0">
                        <a:moveTo>
                          <a:pt x="2892972" y="0"/>
                        </a:moveTo>
                        <a:cubicBezTo>
                          <a:pt x="2746269" y="155951"/>
                          <a:pt x="2657619" y="367445"/>
                          <a:pt x="2514600" y="449318"/>
                        </a:cubicBezTo>
                        <a:cubicBezTo>
                          <a:pt x="2364400" y="541332"/>
                          <a:pt x="2164043" y="540797"/>
                          <a:pt x="1915510" y="536028"/>
                        </a:cubicBezTo>
                        <a:cubicBezTo>
                          <a:pt x="1632648" y="540172"/>
                          <a:pt x="1177138" y="516033"/>
                          <a:pt x="867104" y="425669"/>
                        </a:cubicBezTo>
                        <a:cubicBezTo>
                          <a:pt x="526063" y="374334"/>
                          <a:pt x="344012" y="376388"/>
                          <a:pt x="0" y="29954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CC34787-425F-A841-AF53-5EBE067B7748}"/>
              </a:ext>
            </a:extLst>
          </p:cNvPr>
          <p:cNvSpPr/>
          <p:nvPr/>
        </p:nvSpPr>
        <p:spPr>
          <a:xfrm rot="2798702" flipV="1">
            <a:off x="3209406" y="2907313"/>
            <a:ext cx="1634578" cy="46966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FFABE-1440-0C44-A11C-EC389B9D6E9F}"/>
              </a:ext>
            </a:extLst>
          </p:cNvPr>
          <p:cNvSpPr/>
          <p:nvPr/>
        </p:nvSpPr>
        <p:spPr>
          <a:xfrm>
            <a:off x="1762113" y="454864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7DBEF-F4C0-B744-9CC2-F4882F20599E}"/>
              </a:ext>
            </a:extLst>
          </p:cNvPr>
          <p:cNvSpPr/>
          <p:nvPr/>
        </p:nvSpPr>
        <p:spPr>
          <a:xfrm>
            <a:off x="1762113" y="3093965"/>
            <a:ext cx="1133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7948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579B-9E83-CD4A-856C-DF494C72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HyBayes</a:t>
            </a:r>
            <a:r>
              <a:rPr lang="en-US" dirty="0"/>
              <a:t> Package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3A88DA-7183-D846-8C2E-776703051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64" y="1268016"/>
            <a:ext cx="7886700" cy="305583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1A435-9C9A-4444-A1D1-CB97502A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586861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CAA2-7B6A-304D-BCA1-572D8C55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AA1C2-C7AA-8F43-B17F-2121B9EB0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D028B7-3905-FA41-B2DE-2914634A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" r="1113"/>
          <a:stretch/>
        </p:blipFill>
        <p:spPr>
          <a:xfrm>
            <a:off x="255182" y="0"/>
            <a:ext cx="8782493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CF448-12C6-CD4C-8FAF-1A425967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325746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214E-70FD-8A42-B710-B5D92D85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That’s it!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75B42-6CFF-2744-B0E4-2D8A94F76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B4CD-FA1A-F746-8FA2-B56C7BD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434FD-6C33-2148-9FD0-5EEE2F22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1" y="2084960"/>
            <a:ext cx="972591" cy="134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4847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89BB-EB67-2743-8351-4D967B7D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pic>
        <p:nvPicPr>
          <p:cNvPr id="5" name="Content Placeholder 4" descr="A picture containing device, umbrella&#10;&#10;Description automatically generated">
            <a:extLst>
              <a:ext uri="{FF2B5EF4-FFF2-40B4-BE49-F238E27FC236}">
                <a16:creationId xmlns:a16="http://schemas.microsoft.com/office/drawing/2014/main" id="{3F6406F2-AA63-0142-9A6C-9C096CB22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339" y="1190175"/>
            <a:ext cx="2050859" cy="217771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EEF659-32F5-5043-AC4D-18022DE4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30" y="3321225"/>
            <a:ext cx="1845239" cy="1189766"/>
          </a:xfrm>
          <a:prstGeom prst="rect">
            <a:avLst/>
          </a:prstGeom>
        </p:spPr>
      </p:pic>
      <p:pic>
        <p:nvPicPr>
          <p:cNvPr id="9" name="Picture 8" descr="A picture containing umbrella, device&#10;&#10;Description automatically generated">
            <a:extLst>
              <a:ext uri="{FF2B5EF4-FFF2-40B4-BE49-F238E27FC236}">
                <a16:creationId xmlns:a16="http://schemas.microsoft.com/office/drawing/2014/main" id="{656401CB-F388-A54E-B360-3B377855B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865" y="1296512"/>
            <a:ext cx="2010798" cy="202471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C4F676-B0E5-EB42-ADCA-1C53C9F39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495" y="3454765"/>
            <a:ext cx="1753168" cy="9586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730E1-B8B4-F84E-A75A-68F5B199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90693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89BB-EB67-2743-8351-4D967B7D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F4B006-9F42-564D-898E-D1E383EB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994" y="1370013"/>
            <a:ext cx="7410011" cy="32623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D15A7-77B4-AD4A-AED3-AED13898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372316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C499E-5200-CE4F-B7C3-7EBC73BA3983}"/>
              </a:ext>
            </a:extLst>
          </p:cNvPr>
          <p:cNvSpPr/>
          <p:nvPr/>
        </p:nvSpPr>
        <p:spPr>
          <a:xfrm>
            <a:off x="719751" y="14225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“I can understand almost all the "statistical" terms I encounter in papers.”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E6E73-401E-E940-9BEC-74C84C05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235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5C0CE0-5710-7547-943A-9CFFA60E9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6409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7AF62B-161A-0B4A-91B5-7A900DA8B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671"/>
          <a:stretch/>
        </p:blipFill>
        <p:spPr>
          <a:xfrm>
            <a:off x="441451" y="1946495"/>
            <a:ext cx="7754103" cy="26858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AC499E-5200-CE4F-B7C3-7EBC73BA3983}"/>
              </a:ext>
            </a:extLst>
          </p:cNvPr>
          <p:cNvSpPr/>
          <p:nvPr/>
        </p:nvSpPr>
        <p:spPr>
          <a:xfrm>
            <a:off x="719751" y="14225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“I can understand almost all the "statistical" terms I encounter in papers.”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E6E73-401E-E940-9BEC-74C84C05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4070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1079886" y="3382784"/>
          <a:ext cx="2549564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27478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3423C0-AC40-E347-8474-B4CA8EA3FEC1}"/>
              </a:ext>
            </a:extLst>
          </p:cNvPr>
          <p:cNvSpPr/>
          <p:nvPr/>
        </p:nvSpPr>
        <p:spPr>
          <a:xfrm rot="559872">
            <a:off x="3764134" y="4297029"/>
            <a:ext cx="1958418" cy="145407"/>
          </a:xfrm>
          <a:custGeom>
            <a:avLst/>
            <a:gdLst>
              <a:gd name="connsiteX0" fmla="*/ 2892972 w 2892972"/>
              <a:gd name="connsiteY0" fmla="*/ 0 h 537177"/>
              <a:gd name="connsiteX1" fmla="*/ 2514600 w 2892972"/>
              <a:gd name="connsiteY1" fmla="*/ 449318 h 537177"/>
              <a:gd name="connsiteX2" fmla="*/ 1915510 w 2892972"/>
              <a:gd name="connsiteY2" fmla="*/ 536028 h 537177"/>
              <a:gd name="connsiteX3" fmla="*/ 867104 w 2892972"/>
              <a:gd name="connsiteY3" fmla="*/ 425669 h 537177"/>
              <a:gd name="connsiteX4" fmla="*/ 0 w 2892972"/>
              <a:gd name="connsiteY4" fmla="*/ 299545 h 53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972" h="537177">
                <a:moveTo>
                  <a:pt x="2892972" y="0"/>
                </a:moveTo>
                <a:cubicBezTo>
                  <a:pt x="2785241" y="179990"/>
                  <a:pt x="2677510" y="359980"/>
                  <a:pt x="2514600" y="449318"/>
                </a:cubicBezTo>
                <a:cubicBezTo>
                  <a:pt x="2351690" y="538656"/>
                  <a:pt x="2190093" y="539969"/>
                  <a:pt x="1915510" y="536028"/>
                </a:cubicBezTo>
                <a:cubicBezTo>
                  <a:pt x="1640927" y="532087"/>
                  <a:pt x="1186356" y="465083"/>
                  <a:pt x="867104" y="425669"/>
                </a:cubicBezTo>
                <a:cubicBezTo>
                  <a:pt x="547852" y="386255"/>
                  <a:pt x="273926" y="342900"/>
                  <a:pt x="0" y="29954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892972 w 2892972"/>
                      <a:gd name="connsiteY0" fmla="*/ 0 h 537177"/>
                      <a:gd name="connsiteX1" fmla="*/ 2514600 w 2892972"/>
                      <a:gd name="connsiteY1" fmla="*/ 449318 h 537177"/>
                      <a:gd name="connsiteX2" fmla="*/ 1915510 w 2892972"/>
                      <a:gd name="connsiteY2" fmla="*/ 536028 h 537177"/>
                      <a:gd name="connsiteX3" fmla="*/ 867104 w 2892972"/>
                      <a:gd name="connsiteY3" fmla="*/ 425669 h 537177"/>
                      <a:gd name="connsiteX4" fmla="*/ 0 w 2892972"/>
                      <a:gd name="connsiteY4" fmla="*/ 299545 h 53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2972" h="537177" extrusionOk="0">
                        <a:moveTo>
                          <a:pt x="2892972" y="0"/>
                        </a:moveTo>
                        <a:cubicBezTo>
                          <a:pt x="2746269" y="155951"/>
                          <a:pt x="2657619" y="367445"/>
                          <a:pt x="2514600" y="449318"/>
                        </a:cubicBezTo>
                        <a:cubicBezTo>
                          <a:pt x="2364400" y="541332"/>
                          <a:pt x="2164043" y="540797"/>
                          <a:pt x="1915510" y="536028"/>
                        </a:cubicBezTo>
                        <a:cubicBezTo>
                          <a:pt x="1632648" y="540172"/>
                          <a:pt x="1177138" y="516033"/>
                          <a:pt x="867104" y="425669"/>
                        </a:cubicBezTo>
                        <a:cubicBezTo>
                          <a:pt x="526063" y="374334"/>
                          <a:pt x="344012" y="376388"/>
                          <a:pt x="0" y="29954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CC34787-425F-A841-AF53-5EBE067B7748}"/>
              </a:ext>
            </a:extLst>
          </p:cNvPr>
          <p:cNvSpPr/>
          <p:nvPr/>
        </p:nvSpPr>
        <p:spPr>
          <a:xfrm rot="2798702" flipV="1">
            <a:off x="3209406" y="2907313"/>
            <a:ext cx="1634578" cy="46966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FFABE-1440-0C44-A11C-EC389B9D6E9F}"/>
              </a:ext>
            </a:extLst>
          </p:cNvPr>
          <p:cNvSpPr/>
          <p:nvPr/>
        </p:nvSpPr>
        <p:spPr>
          <a:xfrm>
            <a:off x="1762113" y="454864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7DBEF-F4C0-B744-9CC2-F4882F20599E}"/>
              </a:ext>
            </a:extLst>
          </p:cNvPr>
          <p:cNvSpPr/>
          <p:nvPr/>
        </p:nvSpPr>
        <p:spPr>
          <a:xfrm>
            <a:off x="1762113" y="3093965"/>
            <a:ext cx="1133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954B3-3DC4-CA45-A93B-08B7D3867D23}"/>
              </a:ext>
            </a:extLst>
          </p:cNvPr>
          <p:cNvSpPr/>
          <p:nvPr/>
        </p:nvSpPr>
        <p:spPr>
          <a:xfrm>
            <a:off x="299691" y="1211058"/>
            <a:ext cx="8549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Can this apparent difference in performance be explained simply by </a:t>
            </a:r>
            <a:r>
              <a:rPr lang="en-US" b="1" dirty="0">
                <a:solidFill>
                  <a:srgbClr val="0010FB"/>
                </a:solidFill>
              </a:rPr>
              <a:t>random chance</a:t>
            </a:r>
            <a:r>
              <a:rPr lang="en-US" dirty="0">
                <a:solidFill>
                  <a:srgbClr val="0010FB"/>
                </a:solidFill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Do we have sufficient evidence to conclude that </a:t>
            </a:r>
            <a:r>
              <a:rPr lang="en-US" dirty="0"/>
              <a:t>Ⓐ</a:t>
            </a:r>
            <a:r>
              <a:rPr lang="en-US" dirty="0">
                <a:solidFill>
                  <a:srgbClr val="0010FB"/>
                </a:solidFill>
              </a:rPr>
              <a:t> is in fact </a:t>
            </a:r>
            <a:r>
              <a:rPr lang="en-US" b="1" dirty="0">
                <a:solidFill>
                  <a:srgbClr val="0010FB"/>
                </a:solidFill>
              </a:rPr>
              <a:t>inherently </a:t>
            </a:r>
            <a:r>
              <a:rPr lang="en-US" dirty="0">
                <a:solidFill>
                  <a:srgbClr val="0010FB"/>
                </a:solidFill>
              </a:rPr>
              <a:t>stronger than </a:t>
            </a:r>
            <a:r>
              <a:rPr lang="en-US" dirty="0"/>
              <a:t>Ⓑ</a:t>
            </a:r>
            <a:r>
              <a:rPr lang="en-US" dirty="0">
                <a:solidFill>
                  <a:srgbClr val="0010FB"/>
                </a:solidFill>
              </a:rPr>
              <a:t> on these datasets?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4554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1079886" y="3382784"/>
          <a:ext cx="2549564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27478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3423C0-AC40-E347-8474-B4CA8EA3FEC1}"/>
              </a:ext>
            </a:extLst>
          </p:cNvPr>
          <p:cNvSpPr/>
          <p:nvPr/>
        </p:nvSpPr>
        <p:spPr>
          <a:xfrm rot="559872">
            <a:off x="3764134" y="4297029"/>
            <a:ext cx="1958418" cy="145407"/>
          </a:xfrm>
          <a:custGeom>
            <a:avLst/>
            <a:gdLst>
              <a:gd name="connsiteX0" fmla="*/ 2892972 w 2892972"/>
              <a:gd name="connsiteY0" fmla="*/ 0 h 537177"/>
              <a:gd name="connsiteX1" fmla="*/ 2514600 w 2892972"/>
              <a:gd name="connsiteY1" fmla="*/ 449318 h 537177"/>
              <a:gd name="connsiteX2" fmla="*/ 1915510 w 2892972"/>
              <a:gd name="connsiteY2" fmla="*/ 536028 h 537177"/>
              <a:gd name="connsiteX3" fmla="*/ 867104 w 2892972"/>
              <a:gd name="connsiteY3" fmla="*/ 425669 h 537177"/>
              <a:gd name="connsiteX4" fmla="*/ 0 w 2892972"/>
              <a:gd name="connsiteY4" fmla="*/ 299545 h 53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972" h="537177">
                <a:moveTo>
                  <a:pt x="2892972" y="0"/>
                </a:moveTo>
                <a:cubicBezTo>
                  <a:pt x="2785241" y="179990"/>
                  <a:pt x="2677510" y="359980"/>
                  <a:pt x="2514600" y="449318"/>
                </a:cubicBezTo>
                <a:cubicBezTo>
                  <a:pt x="2351690" y="538656"/>
                  <a:pt x="2190093" y="539969"/>
                  <a:pt x="1915510" y="536028"/>
                </a:cubicBezTo>
                <a:cubicBezTo>
                  <a:pt x="1640927" y="532087"/>
                  <a:pt x="1186356" y="465083"/>
                  <a:pt x="867104" y="425669"/>
                </a:cubicBezTo>
                <a:cubicBezTo>
                  <a:pt x="547852" y="386255"/>
                  <a:pt x="273926" y="342900"/>
                  <a:pt x="0" y="29954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892972 w 2892972"/>
                      <a:gd name="connsiteY0" fmla="*/ 0 h 537177"/>
                      <a:gd name="connsiteX1" fmla="*/ 2514600 w 2892972"/>
                      <a:gd name="connsiteY1" fmla="*/ 449318 h 537177"/>
                      <a:gd name="connsiteX2" fmla="*/ 1915510 w 2892972"/>
                      <a:gd name="connsiteY2" fmla="*/ 536028 h 537177"/>
                      <a:gd name="connsiteX3" fmla="*/ 867104 w 2892972"/>
                      <a:gd name="connsiteY3" fmla="*/ 425669 h 537177"/>
                      <a:gd name="connsiteX4" fmla="*/ 0 w 2892972"/>
                      <a:gd name="connsiteY4" fmla="*/ 299545 h 53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2972" h="537177" extrusionOk="0">
                        <a:moveTo>
                          <a:pt x="2892972" y="0"/>
                        </a:moveTo>
                        <a:cubicBezTo>
                          <a:pt x="2746269" y="155951"/>
                          <a:pt x="2657619" y="367445"/>
                          <a:pt x="2514600" y="449318"/>
                        </a:cubicBezTo>
                        <a:cubicBezTo>
                          <a:pt x="2364400" y="541332"/>
                          <a:pt x="2164043" y="540797"/>
                          <a:pt x="1915510" y="536028"/>
                        </a:cubicBezTo>
                        <a:cubicBezTo>
                          <a:pt x="1632648" y="540172"/>
                          <a:pt x="1177138" y="516033"/>
                          <a:pt x="867104" y="425669"/>
                        </a:cubicBezTo>
                        <a:cubicBezTo>
                          <a:pt x="526063" y="374334"/>
                          <a:pt x="344012" y="376388"/>
                          <a:pt x="0" y="29954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CC34787-425F-A841-AF53-5EBE067B7748}"/>
              </a:ext>
            </a:extLst>
          </p:cNvPr>
          <p:cNvSpPr/>
          <p:nvPr/>
        </p:nvSpPr>
        <p:spPr>
          <a:xfrm rot="2798702" flipV="1">
            <a:off x="3209406" y="2907313"/>
            <a:ext cx="1634578" cy="46966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FFABE-1440-0C44-A11C-EC389B9D6E9F}"/>
              </a:ext>
            </a:extLst>
          </p:cNvPr>
          <p:cNvSpPr/>
          <p:nvPr/>
        </p:nvSpPr>
        <p:spPr>
          <a:xfrm>
            <a:off x="1762113" y="454864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7DBEF-F4C0-B744-9CC2-F4882F20599E}"/>
              </a:ext>
            </a:extLst>
          </p:cNvPr>
          <p:cNvSpPr/>
          <p:nvPr/>
        </p:nvSpPr>
        <p:spPr>
          <a:xfrm>
            <a:off x="1762113" y="3093965"/>
            <a:ext cx="1133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8F7C8-6F87-EA4D-A591-7AF062B30BD1}"/>
              </a:ext>
            </a:extLst>
          </p:cNvPr>
          <p:cNvSpPr txBox="1"/>
          <p:nvPr/>
        </p:nvSpPr>
        <p:spPr>
          <a:xfrm>
            <a:off x="6664134" y="1778531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954B3-3DC4-CA45-A93B-08B7D3867D23}"/>
              </a:ext>
            </a:extLst>
          </p:cNvPr>
          <p:cNvSpPr/>
          <p:nvPr/>
        </p:nvSpPr>
        <p:spPr>
          <a:xfrm>
            <a:off x="299691" y="1211058"/>
            <a:ext cx="8549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Can this apparent difference in performance be explained simply by </a:t>
            </a:r>
            <a:r>
              <a:rPr lang="en-US" b="1" dirty="0">
                <a:solidFill>
                  <a:srgbClr val="0010FB"/>
                </a:solidFill>
              </a:rPr>
              <a:t>random chance</a:t>
            </a:r>
            <a:r>
              <a:rPr lang="en-US" dirty="0">
                <a:solidFill>
                  <a:srgbClr val="0010FB"/>
                </a:solidFill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Do we have sufficient evidence to conclude that </a:t>
            </a:r>
            <a:r>
              <a:rPr lang="en-US" dirty="0"/>
              <a:t>Ⓐ</a:t>
            </a:r>
            <a:r>
              <a:rPr lang="en-US" dirty="0">
                <a:solidFill>
                  <a:srgbClr val="0010FB"/>
                </a:solidFill>
              </a:rPr>
              <a:t> is in fact </a:t>
            </a:r>
            <a:r>
              <a:rPr lang="en-US" b="1" dirty="0">
                <a:solidFill>
                  <a:srgbClr val="0010FB"/>
                </a:solidFill>
              </a:rPr>
              <a:t>inherently </a:t>
            </a:r>
            <a:r>
              <a:rPr lang="en-US" dirty="0">
                <a:solidFill>
                  <a:srgbClr val="0010FB"/>
                </a:solidFill>
              </a:rPr>
              <a:t>stronger than </a:t>
            </a:r>
            <a:r>
              <a:rPr lang="en-US" dirty="0"/>
              <a:t>Ⓑ</a:t>
            </a:r>
            <a:r>
              <a:rPr lang="en-US" dirty="0">
                <a:solidFill>
                  <a:srgbClr val="0010FB"/>
                </a:solidFill>
              </a:rPr>
              <a:t> on these datasets?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248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90DE6CD-EFA5-CC49-A590-CFBD7F8D8FE4}"/>
              </a:ext>
            </a:extLst>
          </p:cNvPr>
          <p:cNvGrpSpPr/>
          <p:nvPr/>
        </p:nvGrpSpPr>
        <p:grpSpPr>
          <a:xfrm>
            <a:off x="1295400" y="2910986"/>
            <a:ext cx="6685463" cy="694554"/>
            <a:chOff x="1155517" y="2926080"/>
            <a:chExt cx="6685463" cy="694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44414A-9D03-B54F-917E-7FE9D001CE42}"/>
                </a:ext>
              </a:extLst>
            </p:cNvPr>
            <p:cNvSpPr/>
            <p:nvPr/>
          </p:nvSpPr>
          <p:spPr>
            <a:xfrm>
              <a:off x="4892040" y="2926080"/>
              <a:ext cx="2948940" cy="354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AE3D9E-1223-8045-BB3B-A274AD5C4C1B}"/>
                </a:ext>
              </a:extLst>
            </p:cNvPr>
            <p:cNvSpPr/>
            <p:nvPr/>
          </p:nvSpPr>
          <p:spPr>
            <a:xfrm>
              <a:off x="1155517" y="3289164"/>
              <a:ext cx="206774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D3773-E1D8-DC49-943D-A97D1B3B8A17}"/>
              </a:ext>
            </a:extLst>
          </p:cNvPr>
          <p:cNvGrpSpPr/>
          <p:nvPr/>
        </p:nvGrpSpPr>
        <p:grpSpPr>
          <a:xfrm>
            <a:off x="980708" y="3231014"/>
            <a:ext cx="7031168" cy="621053"/>
            <a:chOff x="1024019" y="3191510"/>
            <a:chExt cx="7031168" cy="6210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F6BE63-CB3A-0D45-B43C-CA7DCC760057}"/>
                </a:ext>
              </a:extLst>
            </p:cNvPr>
            <p:cNvSpPr/>
            <p:nvPr/>
          </p:nvSpPr>
          <p:spPr>
            <a:xfrm>
              <a:off x="3307327" y="3191510"/>
              <a:ext cx="4747860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68A1B6-5A9A-C44F-A3EE-2371727EEF26}"/>
                </a:ext>
              </a:extLst>
            </p:cNvPr>
            <p:cNvSpPr/>
            <p:nvPr/>
          </p:nvSpPr>
          <p:spPr>
            <a:xfrm>
              <a:off x="1024019" y="3481093"/>
              <a:ext cx="2850751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56603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10340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503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0DE6CD-EFA5-CC49-A590-CFBD7F8D8FE4}"/>
              </a:ext>
            </a:extLst>
          </p:cNvPr>
          <p:cNvGrpSpPr/>
          <p:nvPr/>
        </p:nvGrpSpPr>
        <p:grpSpPr>
          <a:xfrm>
            <a:off x="1295400" y="2910986"/>
            <a:ext cx="6685463" cy="694554"/>
            <a:chOff x="1155517" y="2926080"/>
            <a:chExt cx="6685463" cy="694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44414A-9D03-B54F-917E-7FE9D001CE42}"/>
                </a:ext>
              </a:extLst>
            </p:cNvPr>
            <p:cNvSpPr/>
            <p:nvPr/>
          </p:nvSpPr>
          <p:spPr>
            <a:xfrm>
              <a:off x="4892040" y="2926080"/>
              <a:ext cx="2948940" cy="354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AE3D9E-1223-8045-BB3B-A274AD5C4C1B}"/>
                </a:ext>
              </a:extLst>
            </p:cNvPr>
            <p:cNvSpPr/>
            <p:nvPr/>
          </p:nvSpPr>
          <p:spPr>
            <a:xfrm>
              <a:off x="1155517" y="3289164"/>
              <a:ext cx="206774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D3773-E1D8-DC49-943D-A97D1B3B8A17}"/>
              </a:ext>
            </a:extLst>
          </p:cNvPr>
          <p:cNvGrpSpPr/>
          <p:nvPr/>
        </p:nvGrpSpPr>
        <p:grpSpPr>
          <a:xfrm>
            <a:off x="980708" y="3231014"/>
            <a:ext cx="7031168" cy="621053"/>
            <a:chOff x="1024019" y="3191510"/>
            <a:chExt cx="7031168" cy="6210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F6BE63-CB3A-0D45-B43C-CA7DCC760057}"/>
                </a:ext>
              </a:extLst>
            </p:cNvPr>
            <p:cNvSpPr/>
            <p:nvPr/>
          </p:nvSpPr>
          <p:spPr>
            <a:xfrm>
              <a:off x="3307327" y="3191510"/>
              <a:ext cx="4747860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68A1B6-5A9A-C44F-A3EE-2371727EEF26}"/>
                </a:ext>
              </a:extLst>
            </p:cNvPr>
            <p:cNvSpPr/>
            <p:nvPr/>
          </p:nvSpPr>
          <p:spPr>
            <a:xfrm>
              <a:off x="1024019" y="3481093"/>
              <a:ext cx="2850751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56603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10340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7247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0DE6CD-EFA5-CC49-A590-CFBD7F8D8FE4}"/>
              </a:ext>
            </a:extLst>
          </p:cNvPr>
          <p:cNvGrpSpPr/>
          <p:nvPr/>
        </p:nvGrpSpPr>
        <p:grpSpPr>
          <a:xfrm>
            <a:off x="1295400" y="2910986"/>
            <a:ext cx="6685463" cy="694554"/>
            <a:chOff x="1155517" y="2926080"/>
            <a:chExt cx="6685463" cy="694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44414A-9D03-B54F-917E-7FE9D001CE42}"/>
                </a:ext>
              </a:extLst>
            </p:cNvPr>
            <p:cNvSpPr/>
            <p:nvPr/>
          </p:nvSpPr>
          <p:spPr>
            <a:xfrm>
              <a:off x="4892040" y="2926080"/>
              <a:ext cx="2948940" cy="354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AE3D9E-1223-8045-BB3B-A274AD5C4C1B}"/>
                </a:ext>
              </a:extLst>
            </p:cNvPr>
            <p:cNvSpPr/>
            <p:nvPr/>
          </p:nvSpPr>
          <p:spPr>
            <a:xfrm>
              <a:off x="1155517" y="3289164"/>
              <a:ext cx="206774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D3773-E1D8-DC49-943D-A97D1B3B8A17}"/>
              </a:ext>
            </a:extLst>
          </p:cNvPr>
          <p:cNvGrpSpPr/>
          <p:nvPr/>
        </p:nvGrpSpPr>
        <p:grpSpPr>
          <a:xfrm>
            <a:off x="980708" y="3231014"/>
            <a:ext cx="7031168" cy="621053"/>
            <a:chOff x="1024019" y="3191510"/>
            <a:chExt cx="7031168" cy="6210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F6BE63-CB3A-0D45-B43C-CA7DCC760057}"/>
                </a:ext>
              </a:extLst>
            </p:cNvPr>
            <p:cNvSpPr/>
            <p:nvPr/>
          </p:nvSpPr>
          <p:spPr>
            <a:xfrm>
              <a:off x="3307327" y="3191510"/>
              <a:ext cx="4747860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68A1B6-5A9A-C44F-A3EE-2371727EEF26}"/>
                </a:ext>
              </a:extLst>
            </p:cNvPr>
            <p:cNvSpPr/>
            <p:nvPr/>
          </p:nvSpPr>
          <p:spPr>
            <a:xfrm>
              <a:off x="1024019" y="3481093"/>
              <a:ext cx="2850751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56603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10340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9712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D3773-E1D8-DC49-943D-A97D1B3B8A17}"/>
              </a:ext>
            </a:extLst>
          </p:cNvPr>
          <p:cNvGrpSpPr/>
          <p:nvPr/>
        </p:nvGrpSpPr>
        <p:grpSpPr>
          <a:xfrm>
            <a:off x="980708" y="3231014"/>
            <a:ext cx="7031168" cy="621053"/>
            <a:chOff x="1024019" y="3191510"/>
            <a:chExt cx="7031168" cy="6210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F6BE63-CB3A-0D45-B43C-CA7DCC760057}"/>
                </a:ext>
              </a:extLst>
            </p:cNvPr>
            <p:cNvSpPr/>
            <p:nvPr/>
          </p:nvSpPr>
          <p:spPr>
            <a:xfrm>
              <a:off x="3307327" y="3191510"/>
              <a:ext cx="4747860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68A1B6-5A9A-C44F-A3EE-2371727EEF26}"/>
                </a:ext>
              </a:extLst>
            </p:cNvPr>
            <p:cNvSpPr/>
            <p:nvPr/>
          </p:nvSpPr>
          <p:spPr>
            <a:xfrm>
              <a:off x="1024019" y="3481093"/>
              <a:ext cx="2850751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56603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10340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808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82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56603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10340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802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56603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238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881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2692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C78892-07F4-894B-8F47-2D00447764EE}"/>
              </a:ext>
            </a:extLst>
          </p:cNvPr>
          <p:cNvSpPr/>
          <p:nvPr/>
        </p:nvSpPr>
        <p:spPr>
          <a:xfrm>
            <a:off x="785352" y="1308350"/>
            <a:ext cx="338328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Spoiler Alert: </a:t>
            </a:r>
            <a:br>
              <a:rPr lang="en-US" b="1" dirty="0"/>
            </a:br>
            <a:br>
              <a:rPr lang="en-US" b="1" dirty="0"/>
            </a:br>
            <a:endParaRPr lang="en-US" i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13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C78892-07F4-894B-8F47-2D00447764EE}"/>
              </a:ext>
            </a:extLst>
          </p:cNvPr>
          <p:cNvSpPr/>
          <p:nvPr/>
        </p:nvSpPr>
        <p:spPr>
          <a:xfrm>
            <a:off x="785352" y="1308350"/>
            <a:ext cx="338328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Spoiler Alert: </a:t>
            </a:r>
            <a:br>
              <a:rPr lang="en-US" b="1" dirty="0"/>
            </a:br>
            <a:br>
              <a:rPr lang="en-US" b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2EDBE7-3552-8549-B4A4-64B088F919BF}"/>
              </a:ext>
            </a:extLst>
          </p:cNvPr>
          <p:cNvSpPr/>
          <p:nvPr/>
        </p:nvSpPr>
        <p:spPr>
          <a:xfrm>
            <a:off x="727832" y="1723539"/>
            <a:ext cx="3463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Almost everyone uses </a:t>
            </a:r>
            <a:r>
              <a:rPr lang="en-US" b="1" i="1" dirty="0">
                <a:solidFill>
                  <a:schemeClr val="bg1"/>
                </a:solidFill>
              </a:rPr>
              <a:t>C1</a:t>
            </a:r>
            <a:r>
              <a:rPr lang="en-US" i="1" dirty="0">
                <a:solidFill>
                  <a:schemeClr val="bg1"/>
                </a:solidFill>
              </a:rPr>
              <a:t>, even though it is harder to interpret. </a:t>
            </a:r>
            <a:r>
              <a:rPr lang="en-US" i="1" u="sng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4069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FE77543-ACDF-8440-ADE6-EBD05FB13C87}"/>
              </a:ext>
            </a:extLst>
          </p:cNvPr>
          <p:cNvSpPr/>
          <p:nvPr/>
        </p:nvSpPr>
        <p:spPr>
          <a:xfrm>
            <a:off x="7380452" y="4664590"/>
            <a:ext cx="1685906" cy="263526"/>
          </a:xfrm>
          <a:prstGeom prst="wedgeRoundRectCallout">
            <a:avLst>
              <a:gd name="adj1" fmla="val -26000"/>
              <a:gd name="adj2" fmla="val -96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 many more . . 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C78892-07F4-894B-8F47-2D00447764EE}"/>
              </a:ext>
            </a:extLst>
          </p:cNvPr>
          <p:cNvSpPr/>
          <p:nvPr/>
        </p:nvSpPr>
        <p:spPr>
          <a:xfrm>
            <a:off x="785352" y="1308350"/>
            <a:ext cx="338328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Spoiler Alert: </a:t>
            </a:r>
            <a:br>
              <a:rPr lang="en-US" b="1" dirty="0"/>
            </a:br>
            <a:br>
              <a:rPr lang="en-US" b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2EDBE7-3552-8549-B4A4-64B088F919BF}"/>
              </a:ext>
            </a:extLst>
          </p:cNvPr>
          <p:cNvSpPr/>
          <p:nvPr/>
        </p:nvSpPr>
        <p:spPr>
          <a:xfrm>
            <a:off x="727832" y="1723539"/>
            <a:ext cx="3463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Almost everyone uses </a:t>
            </a:r>
            <a:r>
              <a:rPr lang="en-US" b="1" i="1" dirty="0">
                <a:solidFill>
                  <a:schemeClr val="bg1"/>
                </a:solidFill>
              </a:rPr>
              <a:t>C1</a:t>
            </a:r>
            <a:r>
              <a:rPr lang="en-US" i="1" dirty="0">
                <a:solidFill>
                  <a:schemeClr val="bg1"/>
                </a:solidFill>
              </a:rPr>
              <a:t>, even though it is harder to interpret. </a:t>
            </a:r>
            <a:r>
              <a:rPr lang="en-US" i="1" u="sng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7437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879B-F4D1-AC4F-AEDF-E1222C724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28639"/>
            <a:ext cx="7886700" cy="70408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Observation 1:</a:t>
            </a:r>
            <a:r>
              <a:rPr lang="en-US" dirty="0"/>
              <a:t> There are </a:t>
            </a:r>
            <a:r>
              <a:rPr lang="en-US" b="1" dirty="0"/>
              <a:t>many different hypotheses </a:t>
            </a:r>
            <a:r>
              <a:rPr lang="en-US" dirty="0"/>
              <a:t>that could address a </a:t>
            </a:r>
            <a:r>
              <a:rPr lang="en-US" b="1" dirty="0"/>
              <a:t>single research question</a:t>
            </a:r>
            <a:r>
              <a:rPr lang="en-US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524897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2CDF1-8F02-3946-8333-F906EACAAB9F}"/>
              </a:ext>
            </a:extLst>
          </p:cNvPr>
          <p:cNvSpPr/>
          <p:nvPr/>
        </p:nvSpPr>
        <p:spPr>
          <a:xfrm>
            <a:off x="3582675" y="1524897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3D6ED9-CA80-4540-B391-48FC8980C0E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5551432" y="1733790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37E25B0-8BE4-594E-9FBB-FB5394B18E61}"/>
              </a:ext>
            </a:extLst>
          </p:cNvPr>
          <p:cNvGrpSpPr/>
          <p:nvPr/>
        </p:nvGrpSpPr>
        <p:grpSpPr>
          <a:xfrm>
            <a:off x="3582674" y="1897179"/>
            <a:ext cx="2573721" cy="716087"/>
            <a:chOff x="3582674" y="1897179"/>
            <a:chExt cx="2573721" cy="716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7D07B7-42F9-A044-B7C5-B9E5BEF94210}"/>
                </a:ext>
              </a:extLst>
            </p:cNvPr>
            <p:cNvSpPr/>
            <p:nvPr/>
          </p:nvSpPr>
          <p:spPr>
            <a:xfrm>
              <a:off x="3582674" y="2195480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F0390E-459B-5C4F-BFAC-7E1E60A3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431" y="1897179"/>
              <a:ext cx="604964" cy="542709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0F958E-EF9B-C547-B6D0-FE9BD33ADA60}"/>
              </a:ext>
            </a:extLst>
          </p:cNvPr>
          <p:cNvGrpSpPr/>
          <p:nvPr/>
        </p:nvGrpSpPr>
        <p:grpSpPr>
          <a:xfrm>
            <a:off x="3582674" y="2032092"/>
            <a:ext cx="2625001" cy="1251756"/>
            <a:chOff x="3582674" y="2032092"/>
            <a:chExt cx="2625001" cy="1251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10D2C-3F01-D041-9B5D-E6671A752225}"/>
                </a:ext>
              </a:extLst>
            </p:cNvPr>
            <p:cNvSpPr/>
            <p:nvPr/>
          </p:nvSpPr>
          <p:spPr>
            <a:xfrm>
              <a:off x="3582674" y="286606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27DA72-CB56-A34B-9568-4B91CD8B1DA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5551431" y="2032092"/>
              <a:ext cx="656244" cy="104286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6C3CD3D-98BD-294B-8941-73F57C25F2F7}"/>
              </a:ext>
            </a:extLst>
          </p:cNvPr>
          <p:cNvSpPr/>
          <p:nvPr/>
        </p:nvSpPr>
        <p:spPr>
          <a:xfrm rot="5400000">
            <a:off x="4402481" y="331611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C37DC7-2BE6-EA4C-B8F7-019C614F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417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D46F41-429F-4B45-9EA9-13544817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301750"/>
            <a:ext cx="5401818" cy="25420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B0BFB-A00B-3145-A9BE-674DADA4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773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vs Statistical Techniques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400602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AF73ACB-9C53-9544-AC91-7E364268DAA4}"/>
              </a:ext>
            </a:extLst>
          </p:cNvPr>
          <p:cNvSpPr txBox="1">
            <a:spLocks/>
          </p:cNvSpPr>
          <p:nvPr/>
        </p:nvSpPr>
        <p:spPr>
          <a:xfrm>
            <a:off x="628650" y="3562879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FF0000"/>
                </a:solidFill>
              </a:rPr>
              <a:t>Observation 2:</a:t>
            </a:r>
            <a:r>
              <a:rPr lang="en-US" sz="1900" dirty="0"/>
              <a:t> Each hypothesis ought to be assessed with an </a:t>
            </a:r>
            <a:r>
              <a:rPr lang="en-US" sz="1900" b="1" dirty="0"/>
              <a:t>appropriate </a:t>
            </a:r>
            <a:r>
              <a:rPr lang="en-US" sz="1900" dirty="0"/>
              <a:t>statistical tool. 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BA954B6-30F3-6642-9985-67D92A4C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61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17E3DE8-D14D-4141-AC8F-4270CD3B3B12}"/>
              </a:ext>
            </a:extLst>
          </p:cNvPr>
          <p:cNvSpPr/>
          <p:nvPr/>
        </p:nvSpPr>
        <p:spPr>
          <a:xfrm rot="10800000">
            <a:off x="3024526" y="2021125"/>
            <a:ext cx="1226090" cy="1787131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DF251-65B6-7147-A16C-72EF45688764}"/>
              </a:ext>
            </a:extLst>
          </p:cNvPr>
          <p:cNvSpPr txBox="1"/>
          <p:nvPr/>
        </p:nvSpPr>
        <p:spPr>
          <a:xfrm>
            <a:off x="2367053" y="2407654"/>
            <a:ext cx="1212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????</a:t>
            </a:r>
          </a:p>
          <a:p>
            <a:pPr algn="ctr"/>
            <a:r>
              <a:rPr lang="en-US" i="1" dirty="0"/>
              <a:t>Research </a:t>
            </a:r>
          </a:p>
          <a:p>
            <a:pPr algn="ctr"/>
            <a:r>
              <a:rPr lang="en-US" i="1" dirty="0"/>
              <a:t>Problem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02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vs Statistical Techniques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400602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7EF442-807B-E840-853F-9F0F614CA604}"/>
              </a:ext>
            </a:extLst>
          </p:cNvPr>
          <p:cNvGrpSpPr/>
          <p:nvPr/>
        </p:nvGrpSpPr>
        <p:grpSpPr>
          <a:xfrm>
            <a:off x="3582675" y="1400602"/>
            <a:ext cx="2615105" cy="417786"/>
            <a:chOff x="3582675" y="1400602"/>
            <a:chExt cx="2615105" cy="41778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12CDF1-8F02-3946-8333-F906EACAAB9F}"/>
                </a:ext>
              </a:extLst>
            </p:cNvPr>
            <p:cNvSpPr/>
            <p:nvPr/>
          </p:nvSpPr>
          <p:spPr>
            <a:xfrm>
              <a:off x="3582675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3D6ED9-CA80-4540-B391-48FC8980C0E7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5551432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081261-70B0-4744-A849-6E93A18E0A3F}"/>
              </a:ext>
            </a:extLst>
          </p:cNvPr>
          <p:cNvGrpSpPr/>
          <p:nvPr/>
        </p:nvGrpSpPr>
        <p:grpSpPr>
          <a:xfrm>
            <a:off x="967570" y="1400602"/>
            <a:ext cx="2615105" cy="417786"/>
            <a:chOff x="967570" y="1400602"/>
            <a:chExt cx="2615105" cy="4177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C3F6D8-9F62-6E4F-9F1C-9049B9D08649}"/>
                </a:ext>
              </a:extLst>
            </p:cNvPr>
            <p:cNvSpPr/>
            <p:nvPr/>
          </p:nvSpPr>
          <p:spPr>
            <a:xfrm>
              <a:off x="967570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B810B5-7C88-8B43-8B9E-D515D59CB126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2936327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3033C5-56FE-D244-8DA3-6B72C1218070}"/>
              </a:ext>
            </a:extLst>
          </p:cNvPr>
          <p:cNvGrpSpPr/>
          <p:nvPr/>
        </p:nvGrpSpPr>
        <p:grpSpPr>
          <a:xfrm>
            <a:off x="3591141" y="1681444"/>
            <a:ext cx="2573721" cy="716087"/>
            <a:chOff x="3582674" y="1772884"/>
            <a:chExt cx="2573721" cy="716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7D07B7-42F9-A044-B7C5-B9E5BEF94210}"/>
                </a:ext>
              </a:extLst>
            </p:cNvPr>
            <p:cNvSpPr/>
            <p:nvPr/>
          </p:nvSpPr>
          <p:spPr>
            <a:xfrm>
              <a:off x="3582674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F0390E-459B-5C4F-BFAC-7E1E60A3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431" y="1772884"/>
              <a:ext cx="604964" cy="542709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6A065A-8F1E-F94C-B280-135FD59B53C2}"/>
              </a:ext>
            </a:extLst>
          </p:cNvPr>
          <p:cNvGrpSpPr/>
          <p:nvPr/>
        </p:nvGrpSpPr>
        <p:grpSpPr>
          <a:xfrm>
            <a:off x="3582674" y="1713487"/>
            <a:ext cx="2625001" cy="1251756"/>
            <a:chOff x="3582674" y="1907797"/>
            <a:chExt cx="2625001" cy="1251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10D2C-3F01-D041-9B5D-E6671A752225}"/>
                </a:ext>
              </a:extLst>
            </p:cNvPr>
            <p:cNvSpPr/>
            <p:nvPr/>
          </p:nvSpPr>
          <p:spPr>
            <a:xfrm>
              <a:off x="3582674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27DA72-CB56-A34B-9568-4B91CD8B1DA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5551431" y="1907797"/>
              <a:ext cx="656244" cy="104286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6C3CD3D-98BD-294B-8941-73F57C25F2F7}"/>
              </a:ext>
            </a:extLst>
          </p:cNvPr>
          <p:cNvSpPr/>
          <p:nvPr/>
        </p:nvSpPr>
        <p:spPr>
          <a:xfrm rot="5400000">
            <a:off x="4402483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6AACD2-8C71-0144-83BC-8A91FBA3D086}"/>
              </a:ext>
            </a:extLst>
          </p:cNvPr>
          <p:cNvGrpSpPr/>
          <p:nvPr/>
        </p:nvGrpSpPr>
        <p:grpSpPr>
          <a:xfrm>
            <a:off x="967569" y="1979745"/>
            <a:ext cx="2615105" cy="417786"/>
            <a:chOff x="967569" y="2071185"/>
            <a:chExt cx="2615105" cy="4177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90C126-5CD5-D74E-BCB6-0294D97B3295}"/>
                </a:ext>
              </a:extLst>
            </p:cNvPr>
            <p:cNvSpPr/>
            <p:nvPr/>
          </p:nvSpPr>
          <p:spPr>
            <a:xfrm>
              <a:off x="967569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FEA51D6-8C1B-1148-BA1E-6E23D87A1F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6326" y="2315593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E24B4-F28A-C146-B6F9-821ECB4932FE}"/>
              </a:ext>
            </a:extLst>
          </p:cNvPr>
          <p:cNvGrpSpPr/>
          <p:nvPr/>
        </p:nvGrpSpPr>
        <p:grpSpPr>
          <a:xfrm>
            <a:off x="956327" y="2547457"/>
            <a:ext cx="2625013" cy="417786"/>
            <a:chOff x="956327" y="2741767"/>
            <a:chExt cx="2625013" cy="4177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3D2C02-5182-1F4D-B284-4433BA92B979}"/>
                </a:ext>
              </a:extLst>
            </p:cNvPr>
            <p:cNvSpPr/>
            <p:nvPr/>
          </p:nvSpPr>
          <p:spPr>
            <a:xfrm>
              <a:off x="956327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452F13-94D5-2747-99B1-92C08D68A41A}"/>
                </a:ext>
              </a:extLst>
            </p:cNvPr>
            <p:cNvCxnSpPr>
              <a:cxnSpLocks/>
            </p:cNvCxnSpPr>
            <p:nvPr/>
          </p:nvCxnSpPr>
          <p:spPr>
            <a:xfrm>
              <a:off x="2934992" y="2950660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F45FAA9-8E3F-8148-8819-04864511F417}"/>
              </a:ext>
            </a:extLst>
          </p:cNvPr>
          <p:cNvSpPr/>
          <p:nvPr/>
        </p:nvSpPr>
        <p:spPr>
          <a:xfrm rot="5400000">
            <a:off x="1794937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AF73ACB-9C53-9544-AC91-7E364268DAA4}"/>
              </a:ext>
            </a:extLst>
          </p:cNvPr>
          <p:cNvSpPr txBox="1">
            <a:spLocks/>
          </p:cNvSpPr>
          <p:nvPr/>
        </p:nvSpPr>
        <p:spPr>
          <a:xfrm>
            <a:off x="628650" y="3562879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FF0000"/>
                </a:solidFill>
              </a:rPr>
              <a:t>Observation 2:</a:t>
            </a:r>
            <a:r>
              <a:rPr lang="en-US" sz="1900" dirty="0"/>
              <a:t> Each hypothesis ought to be assessed with an </a:t>
            </a:r>
            <a:r>
              <a:rPr lang="en-US" sz="1900" b="1" dirty="0"/>
              <a:t>appropriate </a:t>
            </a:r>
            <a:r>
              <a:rPr lang="en-US" sz="1900" dirty="0"/>
              <a:t>statistical tool. 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BA954B6-30F3-6642-9985-67D92A4C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7057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vs Statistical Techniques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400602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7EF442-807B-E840-853F-9F0F614CA604}"/>
              </a:ext>
            </a:extLst>
          </p:cNvPr>
          <p:cNvGrpSpPr/>
          <p:nvPr/>
        </p:nvGrpSpPr>
        <p:grpSpPr>
          <a:xfrm>
            <a:off x="3582675" y="1400602"/>
            <a:ext cx="2615105" cy="417786"/>
            <a:chOff x="3582675" y="1400602"/>
            <a:chExt cx="2615105" cy="41778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12CDF1-8F02-3946-8333-F906EACAAB9F}"/>
                </a:ext>
              </a:extLst>
            </p:cNvPr>
            <p:cNvSpPr/>
            <p:nvPr/>
          </p:nvSpPr>
          <p:spPr>
            <a:xfrm>
              <a:off x="3582675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3D6ED9-CA80-4540-B391-48FC8980C0E7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5551432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081261-70B0-4744-A849-6E93A18E0A3F}"/>
              </a:ext>
            </a:extLst>
          </p:cNvPr>
          <p:cNvGrpSpPr/>
          <p:nvPr/>
        </p:nvGrpSpPr>
        <p:grpSpPr>
          <a:xfrm>
            <a:off x="967570" y="1400602"/>
            <a:ext cx="2615105" cy="417786"/>
            <a:chOff x="967570" y="1400602"/>
            <a:chExt cx="2615105" cy="4177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C3F6D8-9F62-6E4F-9F1C-9049B9D08649}"/>
                </a:ext>
              </a:extLst>
            </p:cNvPr>
            <p:cNvSpPr/>
            <p:nvPr/>
          </p:nvSpPr>
          <p:spPr>
            <a:xfrm>
              <a:off x="967570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B810B5-7C88-8B43-8B9E-D515D59CB126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2936327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3033C5-56FE-D244-8DA3-6B72C1218070}"/>
              </a:ext>
            </a:extLst>
          </p:cNvPr>
          <p:cNvGrpSpPr/>
          <p:nvPr/>
        </p:nvGrpSpPr>
        <p:grpSpPr>
          <a:xfrm>
            <a:off x="3591141" y="1681444"/>
            <a:ext cx="2573721" cy="716087"/>
            <a:chOff x="3582674" y="1772884"/>
            <a:chExt cx="2573721" cy="716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7D07B7-42F9-A044-B7C5-B9E5BEF94210}"/>
                </a:ext>
              </a:extLst>
            </p:cNvPr>
            <p:cNvSpPr/>
            <p:nvPr/>
          </p:nvSpPr>
          <p:spPr>
            <a:xfrm>
              <a:off x="3582674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F0390E-459B-5C4F-BFAC-7E1E60A3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431" y="1772884"/>
              <a:ext cx="604964" cy="542709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6A065A-8F1E-F94C-B280-135FD59B53C2}"/>
              </a:ext>
            </a:extLst>
          </p:cNvPr>
          <p:cNvGrpSpPr/>
          <p:nvPr/>
        </p:nvGrpSpPr>
        <p:grpSpPr>
          <a:xfrm>
            <a:off x="3582674" y="1713487"/>
            <a:ext cx="2625001" cy="1251756"/>
            <a:chOff x="3582674" y="1907797"/>
            <a:chExt cx="2625001" cy="1251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10D2C-3F01-D041-9B5D-E6671A752225}"/>
                </a:ext>
              </a:extLst>
            </p:cNvPr>
            <p:cNvSpPr/>
            <p:nvPr/>
          </p:nvSpPr>
          <p:spPr>
            <a:xfrm>
              <a:off x="3582674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27DA72-CB56-A34B-9568-4B91CD8B1DA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5551431" y="1907797"/>
              <a:ext cx="656244" cy="104286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6C3CD3D-98BD-294B-8941-73F57C25F2F7}"/>
              </a:ext>
            </a:extLst>
          </p:cNvPr>
          <p:cNvSpPr/>
          <p:nvPr/>
        </p:nvSpPr>
        <p:spPr>
          <a:xfrm rot="5400000">
            <a:off x="4402483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6AACD2-8C71-0144-83BC-8A91FBA3D086}"/>
              </a:ext>
            </a:extLst>
          </p:cNvPr>
          <p:cNvGrpSpPr/>
          <p:nvPr/>
        </p:nvGrpSpPr>
        <p:grpSpPr>
          <a:xfrm>
            <a:off x="967569" y="1979745"/>
            <a:ext cx="2615105" cy="417786"/>
            <a:chOff x="967569" y="2071185"/>
            <a:chExt cx="2615105" cy="4177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90C126-5CD5-D74E-BCB6-0294D97B3295}"/>
                </a:ext>
              </a:extLst>
            </p:cNvPr>
            <p:cNvSpPr/>
            <p:nvPr/>
          </p:nvSpPr>
          <p:spPr>
            <a:xfrm>
              <a:off x="967569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FEA51D6-8C1B-1148-BA1E-6E23D87A1F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6326" y="2315593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E24B4-F28A-C146-B6F9-821ECB4932FE}"/>
              </a:ext>
            </a:extLst>
          </p:cNvPr>
          <p:cNvGrpSpPr/>
          <p:nvPr/>
        </p:nvGrpSpPr>
        <p:grpSpPr>
          <a:xfrm>
            <a:off x="956327" y="2547457"/>
            <a:ext cx="2625013" cy="417786"/>
            <a:chOff x="956327" y="2741767"/>
            <a:chExt cx="2625013" cy="4177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3D2C02-5182-1F4D-B284-4433BA92B979}"/>
                </a:ext>
              </a:extLst>
            </p:cNvPr>
            <p:cNvSpPr/>
            <p:nvPr/>
          </p:nvSpPr>
          <p:spPr>
            <a:xfrm>
              <a:off x="956327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452F13-94D5-2747-99B1-92C08D68A41A}"/>
                </a:ext>
              </a:extLst>
            </p:cNvPr>
            <p:cNvCxnSpPr>
              <a:cxnSpLocks/>
            </p:cNvCxnSpPr>
            <p:nvPr/>
          </p:nvCxnSpPr>
          <p:spPr>
            <a:xfrm>
              <a:off x="2934992" y="2950660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F45FAA9-8E3F-8148-8819-04864511F417}"/>
              </a:ext>
            </a:extLst>
          </p:cNvPr>
          <p:cNvSpPr/>
          <p:nvPr/>
        </p:nvSpPr>
        <p:spPr>
          <a:xfrm rot="5400000">
            <a:off x="1794937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AF73ACB-9C53-9544-AC91-7E364268DAA4}"/>
              </a:ext>
            </a:extLst>
          </p:cNvPr>
          <p:cNvSpPr txBox="1">
            <a:spLocks/>
          </p:cNvSpPr>
          <p:nvPr/>
        </p:nvSpPr>
        <p:spPr>
          <a:xfrm>
            <a:off x="628650" y="3562879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FF0000"/>
                </a:solidFill>
              </a:rPr>
              <a:t>Observation 2:</a:t>
            </a:r>
            <a:r>
              <a:rPr lang="en-US" sz="1900" dirty="0"/>
              <a:t> Each hypothesis ought to be assessed with an </a:t>
            </a:r>
            <a:r>
              <a:rPr lang="en-US" sz="1900" b="1" dirty="0"/>
              <a:t>appropriate </a:t>
            </a:r>
            <a:r>
              <a:rPr lang="en-US" sz="1900" dirty="0"/>
              <a:t>statistical tool. 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8214C5-539B-DB4B-8FF9-4A7282D3C4AE}"/>
              </a:ext>
            </a:extLst>
          </p:cNvPr>
          <p:cNvSpPr txBox="1">
            <a:spLocks/>
          </p:cNvSpPr>
          <p:nvPr/>
        </p:nvSpPr>
        <p:spPr>
          <a:xfrm>
            <a:off x="623702" y="4266962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Corollary:</a:t>
            </a:r>
            <a:r>
              <a:rPr lang="en-US" dirty="0"/>
              <a:t> Researchers should </a:t>
            </a:r>
            <a:r>
              <a:rPr lang="en-US" b="1" dirty="0"/>
              <a:t>start with a hypothesis </a:t>
            </a:r>
            <a:r>
              <a:rPr lang="en-US" dirty="0"/>
              <a:t>that best serves their goal, followed by an appropriate selection of a statistical approach.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BA954B6-30F3-6642-9985-67D92A4C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0958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0BCB-78F5-5B45-96C6-C3CE2CAC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Omission of hypotheses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93A269-63E1-284F-AF7A-B1D8B794FC52}"/>
              </a:ext>
            </a:extLst>
          </p:cNvPr>
          <p:cNvSpPr/>
          <p:nvPr/>
        </p:nvSpPr>
        <p:spPr>
          <a:xfrm>
            <a:off x="620272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B05B88-714A-ED48-9005-F2B60F8B6147}"/>
              </a:ext>
            </a:extLst>
          </p:cNvPr>
          <p:cNvSpPr/>
          <p:nvPr/>
        </p:nvSpPr>
        <p:spPr>
          <a:xfrm>
            <a:off x="3587621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B36DC-5110-F04B-B4A0-1C584DBE71E8}"/>
              </a:ext>
            </a:extLst>
          </p:cNvPr>
          <p:cNvSpPr/>
          <p:nvPr/>
        </p:nvSpPr>
        <p:spPr>
          <a:xfrm>
            <a:off x="97251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0D988B-DD0A-A446-A98E-67953E19C8F8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5556378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072884-ADC3-824C-8969-1A3F5E45362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941273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4AE09D-9CF9-9F4E-994C-B6E4B342DA2D}"/>
              </a:ext>
            </a:extLst>
          </p:cNvPr>
          <p:cNvSpPr/>
          <p:nvPr/>
        </p:nvSpPr>
        <p:spPr>
          <a:xfrm>
            <a:off x="3587620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8A3FF-C4A1-214B-BB61-B7EA4CB902AC}"/>
              </a:ext>
            </a:extLst>
          </p:cNvPr>
          <p:cNvSpPr/>
          <p:nvPr/>
        </p:nvSpPr>
        <p:spPr>
          <a:xfrm>
            <a:off x="3587620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51D60-5756-8C4B-BA5B-F64EC7647863}"/>
              </a:ext>
            </a:extLst>
          </p:cNvPr>
          <p:cNvSpPr/>
          <p:nvPr/>
        </p:nvSpPr>
        <p:spPr>
          <a:xfrm>
            <a:off x="972515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13AC2-6A93-484B-813C-AD5C3570EDB3}"/>
              </a:ext>
            </a:extLst>
          </p:cNvPr>
          <p:cNvSpPr/>
          <p:nvPr/>
        </p:nvSpPr>
        <p:spPr>
          <a:xfrm>
            <a:off x="961273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B3EE4D-AB2A-6A4D-9F61-1157899C1635}"/>
              </a:ext>
            </a:extLst>
          </p:cNvPr>
          <p:cNvCxnSpPr>
            <a:cxnSpLocks/>
          </p:cNvCxnSpPr>
          <p:nvPr/>
        </p:nvCxnSpPr>
        <p:spPr>
          <a:xfrm flipV="1">
            <a:off x="5556377" y="2504138"/>
            <a:ext cx="604964" cy="54270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01D150-9143-A04F-8F52-57B53FA23EA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556377" y="2639051"/>
            <a:ext cx="656244" cy="1042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C434B1-7111-6348-9C70-81E025E457F9}"/>
              </a:ext>
            </a:extLst>
          </p:cNvPr>
          <p:cNvSpPr/>
          <p:nvPr/>
        </p:nvSpPr>
        <p:spPr>
          <a:xfrm rot="5400000">
            <a:off x="4407429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6DFAC9-472D-8444-8475-C4547DD65384}"/>
              </a:ext>
            </a:extLst>
          </p:cNvPr>
          <p:cNvCxnSpPr>
            <a:cxnSpLocks/>
          </p:cNvCxnSpPr>
          <p:nvPr/>
        </p:nvCxnSpPr>
        <p:spPr>
          <a:xfrm>
            <a:off x="2941272" y="3046847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CF6D8B-3479-1B45-B471-3B95DC7C2267}"/>
              </a:ext>
            </a:extLst>
          </p:cNvPr>
          <p:cNvCxnSpPr>
            <a:cxnSpLocks/>
          </p:cNvCxnSpPr>
          <p:nvPr/>
        </p:nvCxnSpPr>
        <p:spPr>
          <a:xfrm>
            <a:off x="2939938" y="3681914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519ED6-6E97-FB4C-AC04-56C73E62A987}"/>
              </a:ext>
            </a:extLst>
          </p:cNvPr>
          <p:cNvSpPr/>
          <p:nvPr/>
        </p:nvSpPr>
        <p:spPr>
          <a:xfrm rot="5400000">
            <a:off x="1799883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7E2066-41D7-6D48-8832-631327DA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BC75D2A-8882-0641-9228-FC3EA2C84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6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0BCB-78F5-5B45-96C6-C3CE2CAC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Omission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F54C-5A06-6A45-8EAF-74290C99B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Observation 3:</a:t>
            </a:r>
            <a:r>
              <a:rPr lang="en-US" dirty="0"/>
              <a:t> Somehow, we tend to forget about hypotheses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93A269-63E1-284F-AF7A-B1D8B794FC52}"/>
              </a:ext>
            </a:extLst>
          </p:cNvPr>
          <p:cNvSpPr/>
          <p:nvPr/>
        </p:nvSpPr>
        <p:spPr>
          <a:xfrm>
            <a:off x="620272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B05B88-714A-ED48-9005-F2B60F8B6147}"/>
              </a:ext>
            </a:extLst>
          </p:cNvPr>
          <p:cNvSpPr/>
          <p:nvPr/>
        </p:nvSpPr>
        <p:spPr>
          <a:xfrm>
            <a:off x="3587621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B36DC-5110-F04B-B4A0-1C584DBE71E8}"/>
              </a:ext>
            </a:extLst>
          </p:cNvPr>
          <p:cNvSpPr/>
          <p:nvPr/>
        </p:nvSpPr>
        <p:spPr>
          <a:xfrm>
            <a:off x="97251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0D988B-DD0A-A446-A98E-67953E19C8F8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5556378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072884-ADC3-824C-8969-1A3F5E45362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941273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4AE09D-9CF9-9F4E-994C-B6E4B342DA2D}"/>
              </a:ext>
            </a:extLst>
          </p:cNvPr>
          <p:cNvSpPr/>
          <p:nvPr/>
        </p:nvSpPr>
        <p:spPr>
          <a:xfrm>
            <a:off x="3587620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8A3FF-C4A1-214B-BB61-B7EA4CB902AC}"/>
              </a:ext>
            </a:extLst>
          </p:cNvPr>
          <p:cNvSpPr/>
          <p:nvPr/>
        </p:nvSpPr>
        <p:spPr>
          <a:xfrm>
            <a:off x="3587620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51D60-5756-8C4B-BA5B-F64EC7647863}"/>
              </a:ext>
            </a:extLst>
          </p:cNvPr>
          <p:cNvSpPr/>
          <p:nvPr/>
        </p:nvSpPr>
        <p:spPr>
          <a:xfrm>
            <a:off x="972515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13AC2-6A93-484B-813C-AD5C3570EDB3}"/>
              </a:ext>
            </a:extLst>
          </p:cNvPr>
          <p:cNvSpPr/>
          <p:nvPr/>
        </p:nvSpPr>
        <p:spPr>
          <a:xfrm>
            <a:off x="961273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B3EE4D-AB2A-6A4D-9F61-1157899C1635}"/>
              </a:ext>
            </a:extLst>
          </p:cNvPr>
          <p:cNvCxnSpPr>
            <a:cxnSpLocks/>
          </p:cNvCxnSpPr>
          <p:nvPr/>
        </p:nvCxnSpPr>
        <p:spPr>
          <a:xfrm flipV="1">
            <a:off x="5556377" y="2504138"/>
            <a:ext cx="604964" cy="54270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01D150-9143-A04F-8F52-57B53FA23EA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556377" y="2639051"/>
            <a:ext cx="656244" cy="1042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C434B1-7111-6348-9C70-81E025E457F9}"/>
              </a:ext>
            </a:extLst>
          </p:cNvPr>
          <p:cNvSpPr/>
          <p:nvPr/>
        </p:nvSpPr>
        <p:spPr>
          <a:xfrm rot="5400000">
            <a:off x="4407429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6DFAC9-472D-8444-8475-C4547DD65384}"/>
              </a:ext>
            </a:extLst>
          </p:cNvPr>
          <p:cNvCxnSpPr>
            <a:cxnSpLocks/>
          </p:cNvCxnSpPr>
          <p:nvPr/>
        </p:nvCxnSpPr>
        <p:spPr>
          <a:xfrm>
            <a:off x="2941272" y="3046847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CF6D8B-3479-1B45-B471-3B95DC7C2267}"/>
              </a:ext>
            </a:extLst>
          </p:cNvPr>
          <p:cNvCxnSpPr>
            <a:cxnSpLocks/>
          </p:cNvCxnSpPr>
          <p:nvPr/>
        </p:nvCxnSpPr>
        <p:spPr>
          <a:xfrm>
            <a:off x="2939938" y="3681914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519ED6-6E97-FB4C-AC04-56C73E62A987}"/>
              </a:ext>
            </a:extLst>
          </p:cNvPr>
          <p:cNvSpPr/>
          <p:nvPr/>
        </p:nvSpPr>
        <p:spPr>
          <a:xfrm rot="5400000">
            <a:off x="1799883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A40671F1-CE8C-AB4D-AEE8-043A0FFCAE22}"/>
              </a:ext>
            </a:extLst>
          </p:cNvPr>
          <p:cNvSpPr/>
          <p:nvPr/>
        </p:nvSpPr>
        <p:spPr>
          <a:xfrm>
            <a:off x="3210305" y="1580268"/>
            <a:ext cx="2720720" cy="2862127"/>
          </a:xfrm>
          <a:prstGeom prst="mathMultiply">
            <a:avLst>
              <a:gd name="adj1" fmla="val 50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7E2066-41D7-6D48-8832-631327DA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1919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7AF66-4149-AC46-A898-E14A4CBBC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6" r="11743" b="17516"/>
          <a:stretch/>
        </p:blipFill>
        <p:spPr>
          <a:xfrm>
            <a:off x="4497838" y="1040123"/>
            <a:ext cx="4562946" cy="193441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</p:spTree>
    <p:extLst>
      <p:ext uri="{BB962C8B-B14F-4D97-AF65-F5344CB8AC3E}">
        <p14:creationId xmlns:p14="http://schemas.microsoft.com/office/powerpoint/2010/main" val="241109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7AF66-4149-AC46-A898-E14A4CBBC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6" r="11743" b="17516"/>
          <a:stretch/>
        </p:blipFill>
        <p:spPr>
          <a:xfrm>
            <a:off x="4497838" y="1040123"/>
            <a:ext cx="4562946" cy="193441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05693DA-FBD0-6A44-9B27-BFC47665A1F4}"/>
              </a:ext>
            </a:extLst>
          </p:cNvPr>
          <p:cNvSpPr/>
          <p:nvPr/>
        </p:nvSpPr>
        <p:spPr>
          <a:xfrm>
            <a:off x="7832804" y="3018770"/>
            <a:ext cx="1053494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S1 &gt;&gt; S2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</p:spTree>
    <p:extLst>
      <p:ext uri="{BB962C8B-B14F-4D97-AF65-F5344CB8AC3E}">
        <p14:creationId xmlns:p14="http://schemas.microsoft.com/office/powerpoint/2010/main" val="751636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7AF66-4149-AC46-A898-E14A4CBBC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6" r="11743" b="17516"/>
          <a:stretch/>
        </p:blipFill>
        <p:spPr>
          <a:xfrm>
            <a:off x="4497838" y="1040123"/>
            <a:ext cx="4562946" cy="193441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05693DA-FBD0-6A44-9B27-BFC47665A1F4}"/>
              </a:ext>
            </a:extLst>
          </p:cNvPr>
          <p:cNvSpPr/>
          <p:nvPr/>
        </p:nvSpPr>
        <p:spPr>
          <a:xfrm>
            <a:off x="7832804" y="3018770"/>
            <a:ext cx="1053494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S1 &gt;&gt; S2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F34D7416-7D51-BE49-85A5-502A3A396657}"/>
              </a:ext>
            </a:extLst>
          </p:cNvPr>
          <p:cNvSpPr/>
          <p:nvPr/>
        </p:nvSpPr>
        <p:spPr>
          <a:xfrm rot="6764116">
            <a:off x="2657465" y="2806022"/>
            <a:ext cx="773820" cy="237153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186358-C477-A54C-9CBA-1217CEDB198F}"/>
              </a:ext>
            </a:extLst>
          </p:cNvPr>
          <p:cNvSpPr/>
          <p:nvPr/>
        </p:nvSpPr>
        <p:spPr>
          <a:xfrm>
            <a:off x="2418004" y="2102045"/>
            <a:ext cx="1445335" cy="3026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01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7AF66-4149-AC46-A898-E14A4CBBC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6" r="11743" b="17516"/>
          <a:stretch/>
        </p:blipFill>
        <p:spPr>
          <a:xfrm>
            <a:off x="4497838" y="1040123"/>
            <a:ext cx="4562946" cy="193441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751C6E2-3D25-954C-98C3-A8B5CD44FA4C}"/>
              </a:ext>
            </a:extLst>
          </p:cNvPr>
          <p:cNvSpPr/>
          <p:nvPr/>
        </p:nvSpPr>
        <p:spPr>
          <a:xfrm>
            <a:off x="5798355" y="3072237"/>
            <a:ext cx="303288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5693DA-FBD0-6A44-9B27-BFC47665A1F4}"/>
              </a:ext>
            </a:extLst>
          </p:cNvPr>
          <p:cNvSpPr/>
          <p:nvPr/>
        </p:nvSpPr>
        <p:spPr>
          <a:xfrm>
            <a:off x="7832804" y="3018770"/>
            <a:ext cx="1053494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S1 &gt;&gt; S2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F34D7416-7D51-BE49-85A5-502A3A396657}"/>
              </a:ext>
            </a:extLst>
          </p:cNvPr>
          <p:cNvSpPr/>
          <p:nvPr/>
        </p:nvSpPr>
        <p:spPr>
          <a:xfrm rot="6764116">
            <a:off x="2657465" y="2806022"/>
            <a:ext cx="773820" cy="237153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186358-C477-A54C-9CBA-1217CEDB198F}"/>
              </a:ext>
            </a:extLst>
          </p:cNvPr>
          <p:cNvSpPr/>
          <p:nvPr/>
        </p:nvSpPr>
        <p:spPr>
          <a:xfrm>
            <a:off x="2418004" y="2102045"/>
            <a:ext cx="1445335" cy="3026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5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7AF66-4149-AC46-A898-E14A4CBBC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6" r="11743" b="17516"/>
          <a:stretch/>
        </p:blipFill>
        <p:spPr>
          <a:xfrm>
            <a:off x="4497838" y="1040123"/>
            <a:ext cx="4562946" cy="19344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F52EC3-B6A2-A642-B501-F7DE94E8E064}"/>
              </a:ext>
            </a:extLst>
          </p:cNvPr>
          <p:cNvSpPr/>
          <p:nvPr/>
        </p:nvSpPr>
        <p:spPr>
          <a:xfrm>
            <a:off x="574330" y="4032856"/>
            <a:ext cx="8569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Flawed practice:</a:t>
            </a:r>
            <a:r>
              <a:rPr lang="en-US" dirty="0"/>
              <a:t> Many works use hypothesis assessment tests </a:t>
            </a:r>
            <a:r>
              <a:rPr lang="en-US" b="1" dirty="0"/>
              <a:t>without </a:t>
            </a:r>
            <a:r>
              <a:rPr lang="en-US" dirty="0"/>
              <a:t>knowing/stating their hypothesis.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751C6E2-3D25-954C-98C3-A8B5CD44FA4C}"/>
              </a:ext>
            </a:extLst>
          </p:cNvPr>
          <p:cNvSpPr/>
          <p:nvPr/>
        </p:nvSpPr>
        <p:spPr>
          <a:xfrm>
            <a:off x="5798355" y="3072237"/>
            <a:ext cx="303288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5693DA-FBD0-6A44-9B27-BFC47665A1F4}"/>
              </a:ext>
            </a:extLst>
          </p:cNvPr>
          <p:cNvSpPr/>
          <p:nvPr/>
        </p:nvSpPr>
        <p:spPr>
          <a:xfrm>
            <a:off x="7832804" y="3018770"/>
            <a:ext cx="1053494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S1 &gt;&gt; S2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F34D7416-7D51-BE49-85A5-502A3A396657}"/>
              </a:ext>
            </a:extLst>
          </p:cNvPr>
          <p:cNvSpPr/>
          <p:nvPr/>
        </p:nvSpPr>
        <p:spPr>
          <a:xfrm rot="6764116">
            <a:off x="2657465" y="2806022"/>
            <a:ext cx="773820" cy="237153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186358-C477-A54C-9CBA-1217CEDB198F}"/>
              </a:ext>
            </a:extLst>
          </p:cNvPr>
          <p:cNvSpPr/>
          <p:nvPr/>
        </p:nvSpPr>
        <p:spPr>
          <a:xfrm>
            <a:off x="2418004" y="2102045"/>
            <a:ext cx="1445335" cy="3026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71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Summary &amp;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879B-F4D1-AC4F-AEDF-E1222C724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31" y="1369219"/>
            <a:ext cx="8089837" cy="3263504"/>
          </a:xfrm>
        </p:spPr>
        <p:txBody>
          <a:bodyPr>
            <a:normAutofit/>
          </a:bodyPr>
          <a:lstStyle/>
          <a:p>
            <a:r>
              <a:rPr lang="en-US" dirty="0"/>
              <a:t>There are several serious </a:t>
            </a:r>
            <a:r>
              <a:rPr lang="en-US" b="1" dirty="0"/>
              <a:t>malpractices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Incomplete reporting</a:t>
            </a:r>
            <a:r>
              <a:rPr lang="en-US" dirty="0"/>
              <a:t> of hypotheses and how they address research questions. </a:t>
            </a:r>
          </a:p>
          <a:p>
            <a:pPr lvl="1"/>
            <a:r>
              <a:rPr lang="en-US" dirty="0"/>
              <a:t>Inability to </a:t>
            </a:r>
            <a:r>
              <a:rPr lang="en-US" b="1" dirty="0"/>
              <a:t>interpret</a:t>
            </a:r>
            <a:r>
              <a:rPr lang="en-US" dirty="0"/>
              <a:t> statistical tools or their results. </a:t>
            </a:r>
          </a:p>
          <a:p>
            <a:pPr lvl="1"/>
            <a:r>
              <a:rPr lang="en-US" dirty="0"/>
              <a:t>Lack of </a:t>
            </a:r>
            <a:r>
              <a:rPr lang="en-US" b="1" dirty="0"/>
              <a:t>awareness</a:t>
            </a:r>
            <a:r>
              <a:rPr lang="en-US" dirty="0"/>
              <a:t> about various </a:t>
            </a:r>
            <a:r>
              <a:rPr lang="en-US" b="1" dirty="0"/>
              <a:t>Bayesian</a:t>
            </a:r>
            <a:r>
              <a:rPr lang="en-US" dirty="0"/>
              <a:t> hypothesis assessment tools. 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Research works should be </a:t>
            </a:r>
            <a:r>
              <a:rPr lang="en-US" b="1" dirty="0"/>
              <a:t>explicit</a:t>
            </a:r>
            <a:r>
              <a:rPr lang="en-US" dirty="0"/>
              <a:t> about: </a:t>
            </a:r>
          </a:p>
          <a:p>
            <a:pPr lvl="1"/>
            <a:r>
              <a:rPr lang="en-US" dirty="0"/>
              <a:t>(a) Their choice of </a:t>
            </a:r>
            <a:r>
              <a:rPr lang="en-US" b="1" dirty="0"/>
              <a:t>hypothesis</a:t>
            </a:r>
            <a:r>
              <a:rPr lang="en-US" dirty="0"/>
              <a:t> and, </a:t>
            </a:r>
          </a:p>
          <a:p>
            <a:pPr lvl="1"/>
            <a:r>
              <a:rPr lang="en-US" dirty="0"/>
              <a:t>(b) How selected </a:t>
            </a:r>
            <a:r>
              <a:rPr lang="en-US" b="1" dirty="0"/>
              <a:t>statistical tool </a:t>
            </a:r>
            <a:r>
              <a:rPr lang="en-US" dirty="0"/>
              <a:t>addresses this hypothesis.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476BD-3DAF-D64F-A0CB-8BF930CE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672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8E00C-2443-7642-9F1D-1FD28A29A391}"/>
              </a:ext>
            </a:extLst>
          </p:cNvPr>
          <p:cNvSpPr/>
          <p:nvPr/>
        </p:nvSpPr>
        <p:spPr>
          <a:xfrm>
            <a:off x="3630133" y="1523952"/>
            <a:ext cx="1826885" cy="99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Hypothesis,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17E3DE8-D14D-4141-AC8F-4270CD3B3B12}"/>
              </a:ext>
            </a:extLst>
          </p:cNvPr>
          <p:cNvSpPr/>
          <p:nvPr/>
        </p:nvSpPr>
        <p:spPr>
          <a:xfrm rot="10800000">
            <a:off x="3024526" y="2021125"/>
            <a:ext cx="1226090" cy="1787131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DF251-65B6-7147-A16C-72EF45688764}"/>
              </a:ext>
            </a:extLst>
          </p:cNvPr>
          <p:cNvSpPr txBox="1"/>
          <p:nvPr/>
        </p:nvSpPr>
        <p:spPr>
          <a:xfrm>
            <a:off x="2367053" y="2407654"/>
            <a:ext cx="1212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????</a:t>
            </a:r>
          </a:p>
          <a:p>
            <a:pPr algn="ctr"/>
            <a:r>
              <a:rPr lang="en-US" i="1" dirty="0"/>
              <a:t>Research </a:t>
            </a:r>
          </a:p>
          <a:p>
            <a:pPr algn="ctr"/>
            <a:r>
              <a:rPr lang="en-US" i="1" dirty="0"/>
              <a:t>Problem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45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Statistical tools in this work . . .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AE9A98-1243-1040-9FDD-830731250417}"/>
              </a:ext>
            </a:extLst>
          </p:cNvPr>
          <p:cNvSpPr/>
          <p:nvPr/>
        </p:nvSpPr>
        <p:spPr>
          <a:xfrm>
            <a:off x="3689835" y="4681914"/>
            <a:ext cx="18069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Kruschke</a:t>
            </a:r>
            <a:r>
              <a:rPr lang="en-US" sz="1000" dirty="0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 and Liddell, 2018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262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Statistical tools in this work . . .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CF01D-1C6E-CD49-9CDE-4FD35FD2D1C0}"/>
              </a:ext>
            </a:extLst>
          </p:cNvPr>
          <p:cNvSpPr/>
          <p:nvPr/>
        </p:nvSpPr>
        <p:spPr>
          <a:xfrm>
            <a:off x="3363993" y="2217200"/>
            <a:ext cx="1813051" cy="962474"/>
          </a:xfrm>
          <a:prstGeom prst="rect">
            <a:avLst/>
          </a:prstGeom>
          <a:solidFill>
            <a:srgbClr val="FF16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3EBA08-5572-1340-854B-F1159A527142}"/>
              </a:ext>
            </a:extLst>
          </p:cNvPr>
          <p:cNvSpPr/>
          <p:nvPr/>
        </p:nvSpPr>
        <p:spPr>
          <a:xfrm>
            <a:off x="5310604" y="3332396"/>
            <a:ext cx="1813051" cy="962474"/>
          </a:xfrm>
          <a:prstGeom prst="rect">
            <a:avLst/>
          </a:prstGeom>
          <a:solidFill>
            <a:srgbClr val="FF16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AE9A98-1243-1040-9FDD-830731250417}"/>
              </a:ext>
            </a:extLst>
          </p:cNvPr>
          <p:cNvSpPr/>
          <p:nvPr/>
        </p:nvSpPr>
        <p:spPr>
          <a:xfrm>
            <a:off x="3689835" y="4681914"/>
            <a:ext cx="18069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Kruschke</a:t>
            </a:r>
            <a:r>
              <a:rPr lang="en-US" sz="1000" dirty="0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 and Liddell, 2018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465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CF01D-1C6E-CD49-9CDE-4FD35FD2D1C0}"/>
              </a:ext>
            </a:extLst>
          </p:cNvPr>
          <p:cNvSpPr/>
          <p:nvPr/>
        </p:nvSpPr>
        <p:spPr>
          <a:xfrm>
            <a:off x="3363993" y="2217200"/>
            <a:ext cx="1813051" cy="962474"/>
          </a:xfrm>
          <a:prstGeom prst="rect">
            <a:avLst/>
          </a:prstGeom>
          <a:solidFill>
            <a:srgbClr val="FF16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C5825F9-AA49-3C47-9F9E-DCB1B419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26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310D1-76CE-3B4A-A95A-3BFDA0D7D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78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17036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0461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26378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520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2268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3349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8E00C-2443-7642-9F1D-1FD28A29A391}"/>
              </a:ext>
            </a:extLst>
          </p:cNvPr>
          <p:cNvSpPr/>
          <p:nvPr/>
        </p:nvSpPr>
        <p:spPr>
          <a:xfrm>
            <a:off x="3630133" y="1523952"/>
            <a:ext cx="1826885" cy="99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Hypothesis,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5784099-297F-AA4A-B704-0D918B0B70F7}"/>
              </a:ext>
            </a:extLst>
          </p:cNvPr>
          <p:cNvSpPr/>
          <p:nvPr/>
        </p:nvSpPr>
        <p:spPr>
          <a:xfrm>
            <a:off x="4944227" y="2021124"/>
            <a:ext cx="1046139" cy="178713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17E3DE8-D14D-4141-AC8F-4270CD3B3B12}"/>
              </a:ext>
            </a:extLst>
          </p:cNvPr>
          <p:cNvSpPr/>
          <p:nvPr/>
        </p:nvSpPr>
        <p:spPr>
          <a:xfrm rot="10800000">
            <a:off x="3024526" y="2021125"/>
            <a:ext cx="1226090" cy="1787131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DF251-65B6-7147-A16C-72EF45688764}"/>
              </a:ext>
            </a:extLst>
          </p:cNvPr>
          <p:cNvSpPr txBox="1"/>
          <p:nvPr/>
        </p:nvSpPr>
        <p:spPr>
          <a:xfrm>
            <a:off x="2367053" y="2407654"/>
            <a:ext cx="1212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????</a:t>
            </a:r>
          </a:p>
          <a:p>
            <a:pPr algn="ctr"/>
            <a:r>
              <a:rPr lang="en-US" i="1" dirty="0"/>
              <a:t>Research </a:t>
            </a:r>
          </a:p>
          <a:p>
            <a:pPr algn="ctr"/>
            <a:r>
              <a:rPr lang="en-US" i="1" dirty="0"/>
              <a:t>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83828-FC96-454F-BBE5-B8C8140B1812}"/>
              </a:ext>
            </a:extLst>
          </p:cNvPr>
          <p:cNvSpPr txBox="1"/>
          <p:nvPr/>
        </p:nvSpPr>
        <p:spPr>
          <a:xfrm>
            <a:off x="5171024" y="2554370"/>
            <a:ext cx="16059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Assessment/</a:t>
            </a:r>
          </a:p>
          <a:p>
            <a:pPr algn="ctr"/>
            <a:r>
              <a:rPr lang="en-US" i="1" dirty="0"/>
              <a:t>Verification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892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31094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776063" y="1904938"/>
            <a:ext cx="1916383" cy="600523"/>
            <a:chOff x="6776063" y="1885060"/>
            <a:chExt cx="1916383" cy="60052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776063" y="2107789"/>
              <a:ext cx="191638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88506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274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776063" y="1904938"/>
            <a:ext cx="1916383" cy="600523"/>
            <a:chOff x="6776063" y="1885060"/>
            <a:chExt cx="1916383" cy="60052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776063" y="2107789"/>
              <a:ext cx="191638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88506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9927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776063" y="1904938"/>
            <a:ext cx="1916383" cy="600523"/>
            <a:chOff x="6776063" y="1885060"/>
            <a:chExt cx="1916383" cy="60052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776063" y="2107789"/>
              <a:ext cx="191638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88506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347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776063" y="1904938"/>
            <a:ext cx="1916383" cy="600523"/>
            <a:chOff x="6776063" y="1885060"/>
            <a:chExt cx="1916383" cy="60052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776063" y="2107789"/>
              <a:ext cx="191638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88506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4871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776063" y="1904938"/>
            <a:ext cx="1916383" cy="600523"/>
            <a:chOff x="6776063" y="1885060"/>
            <a:chExt cx="1916383" cy="60052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776063" y="2107789"/>
              <a:ext cx="191638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88506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3670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776063" y="1904938"/>
            <a:ext cx="1916383" cy="600523"/>
            <a:chOff x="6776063" y="1885060"/>
            <a:chExt cx="1916383" cy="60052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776063" y="2107789"/>
              <a:ext cx="191638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88506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7349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776063" y="1904938"/>
            <a:ext cx="1916383" cy="600523"/>
            <a:chOff x="6776063" y="1885060"/>
            <a:chExt cx="1916383" cy="60052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776063" y="2107789"/>
              <a:ext cx="191638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88506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4A10F-598B-764C-93B9-CE4643B8FAE5}"/>
              </a:ext>
            </a:extLst>
          </p:cNvPr>
          <p:cNvGrpSpPr/>
          <p:nvPr/>
        </p:nvGrpSpPr>
        <p:grpSpPr>
          <a:xfrm>
            <a:off x="6776063" y="2558528"/>
            <a:ext cx="1916383" cy="560426"/>
            <a:chOff x="6776063" y="2687735"/>
            <a:chExt cx="1916383" cy="56042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B303716-FA6F-8046-88B8-A02FCA55E5E3}"/>
                </a:ext>
              </a:extLst>
            </p:cNvPr>
            <p:cNvSpPr/>
            <p:nvPr/>
          </p:nvSpPr>
          <p:spPr>
            <a:xfrm>
              <a:off x="6776063" y="2877093"/>
              <a:ext cx="1916383" cy="3710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Hypothesis Assessment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96B537B8-D20A-D845-894B-88595A04ABC2}"/>
                </a:ext>
              </a:extLst>
            </p:cNvPr>
            <p:cNvSpPr/>
            <p:nvPr/>
          </p:nvSpPr>
          <p:spPr>
            <a:xfrm>
              <a:off x="7536555" y="2687735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1312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H3: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l-GR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/>
                  <a:t> =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dirty="0"/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3"/>
                <a:stretch>
                  <a:fillRect l="-880" t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65491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504117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504117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776063" y="1192532"/>
            <a:ext cx="1916383" cy="6919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l-GR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3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504117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776063" y="1904938"/>
            <a:ext cx="1916383" cy="600523"/>
            <a:chOff x="6776063" y="1885060"/>
            <a:chExt cx="1916383" cy="60052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776063" y="2107789"/>
              <a:ext cx="191638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88506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4A10F-598B-764C-93B9-CE4643B8FAE5}"/>
              </a:ext>
            </a:extLst>
          </p:cNvPr>
          <p:cNvGrpSpPr/>
          <p:nvPr/>
        </p:nvGrpSpPr>
        <p:grpSpPr>
          <a:xfrm>
            <a:off x="6776063" y="2558528"/>
            <a:ext cx="1916383" cy="560426"/>
            <a:chOff x="6776063" y="2687735"/>
            <a:chExt cx="1916383" cy="56042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B303716-FA6F-8046-88B8-A02FCA55E5E3}"/>
                </a:ext>
              </a:extLst>
            </p:cNvPr>
            <p:cNvSpPr/>
            <p:nvPr/>
          </p:nvSpPr>
          <p:spPr>
            <a:xfrm>
              <a:off x="6776063" y="2877093"/>
              <a:ext cx="1916383" cy="3710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Hypothesis Assessment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96B537B8-D20A-D845-894B-88595A04ABC2}"/>
                </a:ext>
              </a:extLst>
            </p:cNvPr>
            <p:cNvSpPr/>
            <p:nvPr/>
          </p:nvSpPr>
          <p:spPr>
            <a:xfrm>
              <a:off x="7536555" y="2687735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CAA7E9-220D-834E-B4AA-7B583BA0F5C5}"/>
              </a:ext>
            </a:extLst>
          </p:cNvPr>
          <p:cNvGrpSpPr/>
          <p:nvPr/>
        </p:nvGrpSpPr>
        <p:grpSpPr>
          <a:xfrm>
            <a:off x="6776063" y="3176266"/>
            <a:ext cx="1916383" cy="646651"/>
            <a:chOff x="6776063" y="3255778"/>
            <a:chExt cx="1916383" cy="64665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1F3EC86-3D59-9642-9C37-41D7784F8BEF}"/>
                </a:ext>
              </a:extLst>
            </p:cNvPr>
            <p:cNvSpPr/>
            <p:nvPr/>
          </p:nvSpPr>
          <p:spPr>
            <a:xfrm>
              <a:off x="6776063" y="3397763"/>
              <a:ext cx="1916383" cy="5046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Conclusions validating </a:t>
              </a:r>
            </a:p>
            <a:p>
              <a:r>
                <a: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(or not) the hypotheses.</a:t>
              </a: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C9CACE26-7F61-7B47-B4D6-FEACF1DFD79E}"/>
                </a:ext>
              </a:extLst>
            </p:cNvPr>
            <p:cNvSpPr/>
            <p:nvPr/>
          </p:nvSpPr>
          <p:spPr>
            <a:xfrm>
              <a:off x="7536554" y="3255778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350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5D6C21-1DBD-C049-9BBE-B49E84A1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7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8E00C-2443-7642-9F1D-1FD28A29A391}"/>
              </a:ext>
            </a:extLst>
          </p:cNvPr>
          <p:cNvSpPr/>
          <p:nvPr/>
        </p:nvSpPr>
        <p:spPr>
          <a:xfrm>
            <a:off x="3630133" y="1523952"/>
            <a:ext cx="1826885" cy="99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Hypothesis,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5784099-297F-AA4A-B704-0D918B0B70F7}"/>
              </a:ext>
            </a:extLst>
          </p:cNvPr>
          <p:cNvSpPr/>
          <p:nvPr/>
        </p:nvSpPr>
        <p:spPr>
          <a:xfrm>
            <a:off x="4944227" y="2021124"/>
            <a:ext cx="1046139" cy="178713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17E3DE8-D14D-4141-AC8F-4270CD3B3B12}"/>
              </a:ext>
            </a:extLst>
          </p:cNvPr>
          <p:cNvSpPr/>
          <p:nvPr/>
        </p:nvSpPr>
        <p:spPr>
          <a:xfrm rot="10800000">
            <a:off x="3024526" y="2021125"/>
            <a:ext cx="1226090" cy="1787131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DF251-65B6-7147-A16C-72EF45688764}"/>
              </a:ext>
            </a:extLst>
          </p:cNvPr>
          <p:cNvSpPr txBox="1"/>
          <p:nvPr/>
        </p:nvSpPr>
        <p:spPr>
          <a:xfrm>
            <a:off x="2367053" y="2407654"/>
            <a:ext cx="1212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????</a:t>
            </a:r>
          </a:p>
          <a:p>
            <a:pPr algn="ctr"/>
            <a:r>
              <a:rPr lang="en-US" i="1" dirty="0"/>
              <a:t>Research </a:t>
            </a:r>
          </a:p>
          <a:p>
            <a:pPr algn="ctr"/>
            <a:r>
              <a:rPr lang="en-US" i="1" dirty="0"/>
              <a:t>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83828-FC96-454F-BBE5-B8C8140B1812}"/>
              </a:ext>
            </a:extLst>
          </p:cNvPr>
          <p:cNvSpPr txBox="1"/>
          <p:nvPr/>
        </p:nvSpPr>
        <p:spPr>
          <a:xfrm>
            <a:off x="5171024" y="2554370"/>
            <a:ext cx="16059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Assessment/</a:t>
            </a:r>
          </a:p>
          <a:p>
            <a:pPr algn="ctr"/>
            <a:r>
              <a:rPr lang="en-US" i="1" dirty="0"/>
              <a:t>Verification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DCABC2-A63A-D646-AA84-150B94DF7D9B}"/>
              </a:ext>
            </a:extLst>
          </p:cNvPr>
          <p:cNvSpPr/>
          <p:nvPr/>
        </p:nvSpPr>
        <p:spPr>
          <a:xfrm>
            <a:off x="2245487" y="1328675"/>
            <a:ext cx="4550455" cy="203654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05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to decide whether a particular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can be rejected.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20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to decide whether a particular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can be rejected.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203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to decide whether a particular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can be rejected.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F0-7FB7-8248-AF4B-B5E618BDDB41}"/>
              </a:ext>
            </a:extLst>
          </p:cNvPr>
          <p:cNvSpPr/>
          <p:nvPr/>
        </p:nvSpPr>
        <p:spPr>
          <a:xfrm>
            <a:off x="5303283" y="2125506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98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to decide whether a particular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can be rejected.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F0-7FB7-8248-AF4B-B5E618BDDB41}"/>
              </a:ext>
            </a:extLst>
          </p:cNvPr>
          <p:cNvSpPr/>
          <p:nvPr/>
        </p:nvSpPr>
        <p:spPr>
          <a:xfrm>
            <a:off x="5303283" y="2125506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7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to decide whether a particular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can be rejected.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F0-7FB7-8248-AF4B-B5E618BDDB41}"/>
              </a:ext>
            </a:extLst>
          </p:cNvPr>
          <p:cNvSpPr/>
          <p:nvPr/>
        </p:nvSpPr>
        <p:spPr>
          <a:xfrm>
            <a:off x="5303283" y="2125506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BEE4574-E05B-FF47-8159-3D789B18DE49}"/>
              </a:ext>
            </a:extLst>
          </p:cNvPr>
          <p:cNvSpPr/>
          <p:nvPr/>
        </p:nvSpPr>
        <p:spPr>
          <a:xfrm>
            <a:off x="6408545" y="3109092"/>
            <a:ext cx="1891393" cy="510141"/>
          </a:xfrm>
          <a:prstGeom prst="wedgeRoundRectCallout">
            <a:avLst>
              <a:gd name="adj1" fmla="val -26000"/>
              <a:gd name="adj2" fmla="val -96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e.g., a bigger accuracy improvement. </a:t>
            </a:r>
          </a:p>
        </p:txBody>
      </p:sp>
    </p:spTree>
    <p:extLst>
      <p:ext uri="{BB962C8B-B14F-4D97-AF65-F5344CB8AC3E}">
        <p14:creationId xmlns:p14="http://schemas.microsoft.com/office/powerpoint/2010/main" val="36560191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goal is to decide whether a particular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can be rejected.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F0-7FB7-8248-AF4B-B5E618BDDB41}"/>
              </a:ext>
            </a:extLst>
          </p:cNvPr>
          <p:cNvSpPr/>
          <p:nvPr/>
        </p:nvSpPr>
        <p:spPr>
          <a:xfrm>
            <a:off x="5303283" y="2125506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BEE4574-E05B-FF47-8159-3D789B18DE49}"/>
              </a:ext>
            </a:extLst>
          </p:cNvPr>
          <p:cNvSpPr/>
          <p:nvPr/>
        </p:nvSpPr>
        <p:spPr>
          <a:xfrm>
            <a:off x="6408545" y="3109092"/>
            <a:ext cx="1891393" cy="510141"/>
          </a:xfrm>
          <a:prstGeom prst="wedgeRoundRectCallout">
            <a:avLst>
              <a:gd name="adj1" fmla="val -26000"/>
              <a:gd name="adj2" fmla="val -96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e.g., a bigger accuracy improvement. </a:t>
            </a:r>
          </a:p>
        </p:txBody>
      </p:sp>
    </p:spTree>
    <p:extLst>
      <p:ext uri="{BB962C8B-B14F-4D97-AF65-F5344CB8AC3E}">
        <p14:creationId xmlns:p14="http://schemas.microsoft.com/office/powerpoint/2010/main" val="161875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A60BA-81D8-9349-B569-21590A6C7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641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12385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8197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9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39E512-53BE-3843-9852-2FF0680E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83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033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89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EA718-D8E2-A84F-899B-1F6894555952}"/>
              </a:ext>
            </a:extLst>
          </p:cNvPr>
          <p:cNvGrpSpPr/>
          <p:nvPr/>
        </p:nvGrpSpPr>
        <p:grpSpPr>
          <a:xfrm>
            <a:off x="1974759" y="3268780"/>
            <a:ext cx="988038" cy="638246"/>
            <a:chOff x="1974759" y="3268780"/>
            <a:chExt cx="988038" cy="638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E1EDA7-256F-BE43-B55A-56FAEDE6EFA7}"/>
                </a:ext>
              </a:extLst>
            </p:cNvPr>
            <p:cNvSpPr/>
            <p:nvPr/>
          </p:nvSpPr>
          <p:spPr>
            <a:xfrm rot="184133">
              <a:off x="2770937" y="3268780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106B1-9459-2A4C-909B-D0C0FCBBFECF}"/>
                </a:ext>
              </a:extLst>
            </p:cNvPr>
            <p:cNvSpPr txBox="1"/>
            <p:nvPr/>
          </p:nvSpPr>
          <p:spPr>
            <a:xfrm>
              <a:off x="1974759" y="3383806"/>
              <a:ext cx="98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</a:rPr>
                <a:t>the actual</a:t>
              </a:r>
              <a:br>
                <a:rPr lang="en-US" sz="1400" i="1" dirty="0">
                  <a:solidFill>
                    <a:schemeClr val="bg1"/>
                  </a:solidFill>
                </a:rPr>
              </a:br>
              <a:r>
                <a:rPr lang="en-US" sz="1400" i="1" dirty="0">
                  <a:solidFill>
                    <a:schemeClr val="bg1"/>
                  </a:solidFill>
                </a:rPr>
                <a:t>outcome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0C1779-19EA-4644-928A-C42238E1AAD6}"/>
                </a:ext>
              </a:extLst>
            </p:cNvPr>
            <p:cNvCxnSpPr>
              <a:cxnSpLocks/>
            </p:cNvCxnSpPr>
            <p:nvPr/>
          </p:nvCxnSpPr>
          <p:spPr>
            <a:xfrm rot="184133" flipV="1">
              <a:off x="2579774" y="3318561"/>
              <a:ext cx="153300" cy="12734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603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EA718-D8E2-A84F-899B-1F6894555952}"/>
              </a:ext>
            </a:extLst>
          </p:cNvPr>
          <p:cNvGrpSpPr/>
          <p:nvPr/>
        </p:nvGrpSpPr>
        <p:grpSpPr>
          <a:xfrm>
            <a:off x="1974759" y="3268780"/>
            <a:ext cx="988038" cy="638246"/>
            <a:chOff x="1974759" y="3268780"/>
            <a:chExt cx="988038" cy="638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E1EDA7-256F-BE43-B55A-56FAEDE6EFA7}"/>
                </a:ext>
              </a:extLst>
            </p:cNvPr>
            <p:cNvSpPr/>
            <p:nvPr/>
          </p:nvSpPr>
          <p:spPr>
            <a:xfrm rot="184133">
              <a:off x="2770937" y="3268780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106B1-9459-2A4C-909B-D0C0FCBBFECF}"/>
                </a:ext>
              </a:extLst>
            </p:cNvPr>
            <p:cNvSpPr txBox="1"/>
            <p:nvPr/>
          </p:nvSpPr>
          <p:spPr>
            <a:xfrm>
              <a:off x="1974759" y="3383806"/>
              <a:ext cx="98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</a:rPr>
                <a:t>the actual</a:t>
              </a:r>
              <a:br>
                <a:rPr lang="en-US" sz="1400" i="1" dirty="0">
                  <a:solidFill>
                    <a:schemeClr val="bg1"/>
                  </a:solidFill>
                </a:rPr>
              </a:br>
              <a:r>
                <a:rPr lang="en-US" sz="1400" i="1" dirty="0">
                  <a:solidFill>
                    <a:schemeClr val="bg1"/>
                  </a:solidFill>
                </a:rPr>
                <a:t>outcome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0C1779-19EA-4644-928A-C42238E1AAD6}"/>
                </a:ext>
              </a:extLst>
            </p:cNvPr>
            <p:cNvCxnSpPr>
              <a:cxnSpLocks/>
            </p:cNvCxnSpPr>
            <p:nvPr/>
          </p:nvCxnSpPr>
          <p:spPr>
            <a:xfrm rot="184133" flipV="1">
              <a:off x="2579774" y="3318561"/>
              <a:ext cx="153300" cy="12734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81DE766-A18F-2447-9531-625C8789B9D1}"/>
              </a:ext>
            </a:extLst>
          </p:cNvPr>
          <p:cNvSpPr/>
          <p:nvPr/>
        </p:nvSpPr>
        <p:spPr>
          <a:xfrm>
            <a:off x="5334915" y="1758242"/>
            <a:ext cx="102725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66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EA718-D8E2-A84F-899B-1F6894555952}"/>
              </a:ext>
            </a:extLst>
          </p:cNvPr>
          <p:cNvGrpSpPr/>
          <p:nvPr/>
        </p:nvGrpSpPr>
        <p:grpSpPr>
          <a:xfrm>
            <a:off x="1974759" y="3268780"/>
            <a:ext cx="988038" cy="638246"/>
            <a:chOff x="1974759" y="3268780"/>
            <a:chExt cx="988038" cy="638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E1EDA7-256F-BE43-B55A-56FAEDE6EFA7}"/>
                </a:ext>
              </a:extLst>
            </p:cNvPr>
            <p:cNvSpPr/>
            <p:nvPr/>
          </p:nvSpPr>
          <p:spPr>
            <a:xfrm rot="184133">
              <a:off x="2770937" y="3268780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106B1-9459-2A4C-909B-D0C0FCBBFECF}"/>
                </a:ext>
              </a:extLst>
            </p:cNvPr>
            <p:cNvSpPr txBox="1"/>
            <p:nvPr/>
          </p:nvSpPr>
          <p:spPr>
            <a:xfrm>
              <a:off x="1974759" y="3383806"/>
              <a:ext cx="98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</a:rPr>
                <a:t>the actual</a:t>
              </a:r>
              <a:br>
                <a:rPr lang="en-US" sz="1400" i="1" dirty="0">
                  <a:solidFill>
                    <a:schemeClr val="bg1"/>
                  </a:solidFill>
                </a:rPr>
              </a:br>
              <a:r>
                <a:rPr lang="en-US" sz="1400" i="1" dirty="0">
                  <a:solidFill>
                    <a:schemeClr val="bg1"/>
                  </a:solidFill>
                </a:rPr>
                <a:t>outcome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0C1779-19EA-4644-928A-C42238E1AAD6}"/>
                </a:ext>
              </a:extLst>
            </p:cNvPr>
            <p:cNvCxnSpPr>
              <a:cxnSpLocks/>
            </p:cNvCxnSpPr>
            <p:nvPr/>
          </p:nvCxnSpPr>
          <p:spPr>
            <a:xfrm rot="184133" flipV="1">
              <a:off x="2579774" y="3318561"/>
              <a:ext cx="153300" cy="12734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9D12F2-ADE7-2B49-804E-476D3E601023}"/>
              </a:ext>
            </a:extLst>
          </p:cNvPr>
          <p:cNvGrpSpPr/>
          <p:nvPr/>
        </p:nvGrpSpPr>
        <p:grpSpPr>
          <a:xfrm>
            <a:off x="2863596" y="2897487"/>
            <a:ext cx="1370595" cy="523220"/>
            <a:chOff x="2857202" y="2897487"/>
            <a:chExt cx="137059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B4A800-4399-E04D-B429-70A17B0BC013}"/>
                </a:ext>
              </a:extLst>
            </p:cNvPr>
            <p:cNvCxnSpPr>
              <a:cxnSpLocks/>
            </p:cNvCxnSpPr>
            <p:nvPr/>
          </p:nvCxnSpPr>
          <p:spPr>
            <a:xfrm rot="184133" flipH="1">
              <a:off x="3004797" y="3221797"/>
              <a:ext cx="295689" cy="12332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2B7683C-B8DC-5A46-835D-85A3FDE9A043}"/>
                </a:ext>
              </a:extLst>
            </p:cNvPr>
            <p:cNvSpPr/>
            <p:nvPr/>
          </p:nvSpPr>
          <p:spPr>
            <a:xfrm rot="2974117" flipH="1">
              <a:off x="2923696" y="3181400"/>
              <a:ext cx="38343" cy="171331"/>
            </a:xfrm>
            <a:prstGeom prst="leftBrace">
              <a:avLst>
                <a:gd name="adj1" fmla="val 79350"/>
                <a:gd name="adj2" fmla="val 5000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B275C-DD7D-7144-AC92-39B9D86864C4}"/>
                </a:ext>
              </a:extLst>
            </p:cNvPr>
            <p:cNvSpPr txBox="1"/>
            <p:nvPr/>
          </p:nvSpPr>
          <p:spPr>
            <a:xfrm>
              <a:off x="3116558" y="2897487"/>
              <a:ext cx="111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“extremer” </a:t>
              </a:r>
              <a:br>
                <a:rPr lang="en-US" sz="1400" i="1" dirty="0"/>
              </a:br>
              <a:r>
                <a:rPr lang="en-US" sz="1400" i="1" dirty="0"/>
                <a:t>outcomes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81DE766-A18F-2447-9531-625C8789B9D1}"/>
              </a:ext>
            </a:extLst>
          </p:cNvPr>
          <p:cNvSpPr/>
          <p:nvPr/>
        </p:nvSpPr>
        <p:spPr>
          <a:xfrm>
            <a:off x="5334915" y="1758242"/>
            <a:ext cx="102725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74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989B8-B89A-C34C-87B7-E7C04064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668429" y="3196614"/>
            <a:ext cx="1616350" cy="144778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EA718-D8E2-A84F-899B-1F6894555952}"/>
              </a:ext>
            </a:extLst>
          </p:cNvPr>
          <p:cNvGrpSpPr/>
          <p:nvPr/>
        </p:nvGrpSpPr>
        <p:grpSpPr>
          <a:xfrm>
            <a:off x="1974759" y="3268780"/>
            <a:ext cx="988038" cy="638246"/>
            <a:chOff x="1974759" y="3268780"/>
            <a:chExt cx="988038" cy="638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E1EDA7-256F-BE43-B55A-56FAEDE6EFA7}"/>
                </a:ext>
              </a:extLst>
            </p:cNvPr>
            <p:cNvSpPr/>
            <p:nvPr/>
          </p:nvSpPr>
          <p:spPr>
            <a:xfrm rot="184133">
              <a:off x="2770937" y="3268780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106B1-9459-2A4C-909B-D0C0FCBBFECF}"/>
                </a:ext>
              </a:extLst>
            </p:cNvPr>
            <p:cNvSpPr txBox="1"/>
            <p:nvPr/>
          </p:nvSpPr>
          <p:spPr>
            <a:xfrm>
              <a:off x="1974759" y="3383806"/>
              <a:ext cx="98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</a:rPr>
                <a:t>the actual</a:t>
              </a:r>
              <a:br>
                <a:rPr lang="en-US" sz="1400" i="1" dirty="0">
                  <a:solidFill>
                    <a:schemeClr val="bg1"/>
                  </a:solidFill>
                </a:rPr>
              </a:br>
              <a:r>
                <a:rPr lang="en-US" sz="1400" i="1" dirty="0">
                  <a:solidFill>
                    <a:schemeClr val="bg1"/>
                  </a:solidFill>
                </a:rPr>
                <a:t>outcome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0C1779-19EA-4644-928A-C42238E1AAD6}"/>
                </a:ext>
              </a:extLst>
            </p:cNvPr>
            <p:cNvCxnSpPr>
              <a:cxnSpLocks/>
            </p:cNvCxnSpPr>
            <p:nvPr/>
          </p:nvCxnSpPr>
          <p:spPr>
            <a:xfrm rot="184133" flipV="1">
              <a:off x="2579774" y="3318561"/>
              <a:ext cx="153300" cy="12734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9D12F2-ADE7-2B49-804E-476D3E601023}"/>
              </a:ext>
            </a:extLst>
          </p:cNvPr>
          <p:cNvGrpSpPr/>
          <p:nvPr/>
        </p:nvGrpSpPr>
        <p:grpSpPr>
          <a:xfrm>
            <a:off x="2863596" y="2897487"/>
            <a:ext cx="1370595" cy="523220"/>
            <a:chOff x="2857202" y="2897487"/>
            <a:chExt cx="137059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B4A800-4399-E04D-B429-70A17B0BC013}"/>
                </a:ext>
              </a:extLst>
            </p:cNvPr>
            <p:cNvCxnSpPr>
              <a:cxnSpLocks/>
            </p:cNvCxnSpPr>
            <p:nvPr/>
          </p:nvCxnSpPr>
          <p:spPr>
            <a:xfrm rot="184133" flipH="1">
              <a:off x="3004797" y="3221797"/>
              <a:ext cx="295689" cy="12332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2B7683C-B8DC-5A46-835D-85A3FDE9A043}"/>
                </a:ext>
              </a:extLst>
            </p:cNvPr>
            <p:cNvSpPr/>
            <p:nvPr/>
          </p:nvSpPr>
          <p:spPr>
            <a:xfrm rot="2974117" flipH="1">
              <a:off x="2923696" y="3181400"/>
              <a:ext cx="38343" cy="171331"/>
            </a:xfrm>
            <a:prstGeom prst="leftBrace">
              <a:avLst>
                <a:gd name="adj1" fmla="val 79350"/>
                <a:gd name="adj2" fmla="val 5000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B275C-DD7D-7144-AC92-39B9D86864C4}"/>
                </a:ext>
              </a:extLst>
            </p:cNvPr>
            <p:cNvSpPr txBox="1"/>
            <p:nvPr/>
          </p:nvSpPr>
          <p:spPr>
            <a:xfrm>
              <a:off x="3116558" y="2897487"/>
              <a:ext cx="111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“extremer” </a:t>
              </a:r>
              <a:br>
                <a:rPr lang="en-US" sz="1400" i="1" dirty="0"/>
              </a:br>
              <a:r>
                <a:rPr lang="en-US" sz="1400" i="1" dirty="0"/>
                <a:t>outcomes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81DE766-A18F-2447-9531-625C8789B9D1}"/>
              </a:ext>
            </a:extLst>
          </p:cNvPr>
          <p:cNvSpPr/>
          <p:nvPr/>
        </p:nvSpPr>
        <p:spPr>
          <a:xfrm>
            <a:off x="5334915" y="1758242"/>
            <a:ext cx="102725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127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989B8-B89A-C34C-87B7-E7C04064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668429" y="3196614"/>
            <a:ext cx="1616350" cy="144778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EA718-D8E2-A84F-899B-1F6894555952}"/>
              </a:ext>
            </a:extLst>
          </p:cNvPr>
          <p:cNvGrpSpPr/>
          <p:nvPr/>
        </p:nvGrpSpPr>
        <p:grpSpPr>
          <a:xfrm>
            <a:off x="1974759" y="3268780"/>
            <a:ext cx="988038" cy="638246"/>
            <a:chOff x="1974759" y="3268780"/>
            <a:chExt cx="988038" cy="638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E1EDA7-256F-BE43-B55A-56FAEDE6EFA7}"/>
                </a:ext>
              </a:extLst>
            </p:cNvPr>
            <p:cNvSpPr/>
            <p:nvPr/>
          </p:nvSpPr>
          <p:spPr>
            <a:xfrm rot="184133">
              <a:off x="2770937" y="3268780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106B1-9459-2A4C-909B-D0C0FCBBFECF}"/>
                </a:ext>
              </a:extLst>
            </p:cNvPr>
            <p:cNvSpPr txBox="1"/>
            <p:nvPr/>
          </p:nvSpPr>
          <p:spPr>
            <a:xfrm>
              <a:off x="1974759" y="3383806"/>
              <a:ext cx="98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</a:rPr>
                <a:t>the actual</a:t>
              </a:r>
              <a:br>
                <a:rPr lang="en-US" sz="1400" i="1" dirty="0">
                  <a:solidFill>
                    <a:schemeClr val="bg1"/>
                  </a:solidFill>
                </a:rPr>
              </a:br>
              <a:r>
                <a:rPr lang="en-US" sz="1400" i="1" dirty="0">
                  <a:solidFill>
                    <a:schemeClr val="bg1"/>
                  </a:solidFill>
                </a:rPr>
                <a:t>outcome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0C1779-19EA-4644-928A-C42238E1AAD6}"/>
                </a:ext>
              </a:extLst>
            </p:cNvPr>
            <p:cNvCxnSpPr>
              <a:cxnSpLocks/>
            </p:cNvCxnSpPr>
            <p:nvPr/>
          </p:nvCxnSpPr>
          <p:spPr>
            <a:xfrm rot="184133" flipV="1">
              <a:off x="2579774" y="3318561"/>
              <a:ext cx="153300" cy="12734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9D12F2-ADE7-2B49-804E-476D3E601023}"/>
              </a:ext>
            </a:extLst>
          </p:cNvPr>
          <p:cNvGrpSpPr/>
          <p:nvPr/>
        </p:nvGrpSpPr>
        <p:grpSpPr>
          <a:xfrm>
            <a:off x="2863596" y="2897487"/>
            <a:ext cx="1370595" cy="523220"/>
            <a:chOff x="2857202" y="2897487"/>
            <a:chExt cx="137059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B4A800-4399-E04D-B429-70A17B0BC013}"/>
                </a:ext>
              </a:extLst>
            </p:cNvPr>
            <p:cNvCxnSpPr>
              <a:cxnSpLocks/>
            </p:cNvCxnSpPr>
            <p:nvPr/>
          </p:nvCxnSpPr>
          <p:spPr>
            <a:xfrm rot="184133" flipH="1">
              <a:off x="3004797" y="3221797"/>
              <a:ext cx="295689" cy="12332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2B7683C-B8DC-5A46-835D-85A3FDE9A043}"/>
                </a:ext>
              </a:extLst>
            </p:cNvPr>
            <p:cNvSpPr/>
            <p:nvPr/>
          </p:nvSpPr>
          <p:spPr>
            <a:xfrm rot="2974117" flipH="1">
              <a:off x="2923696" y="3181400"/>
              <a:ext cx="38343" cy="171331"/>
            </a:xfrm>
            <a:prstGeom prst="leftBrace">
              <a:avLst>
                <a:gd name="adj1" fmla="val 79350"/>
                <a:gd name="adj2" fmla="val 5000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B275C-DD7D-7144-AC92-39B9D86864C4}"/>
                </a:ext>
              </a:extLst>
            </p:cNvPr>
            <p:cNvSpPr txBox="1"/>
            <p:nvPr/>
          </p:nvSpPr>
          <p:spPr>
            <a:xfrm>
              <a:off x="3116558" y="2897487"/>
              <a:ext cx="111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“extremer” </a:t>
              </a:r>
              <a:br>
                <a:rPr lang="en-US" sz="1400" i="1" dirty="0"/>
              </a:br>
              <a:r>
                <a:rPr lang="en-US" sz="1400" i="1" dirty="0"/>
                <a:t>outcomes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/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p-value=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3D63A7"/>
                            </a:solidFill>
                          </a:rPr>
                          <m:t>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3D63A7"/>
                            </a:solidFill>
                          </a:rPr>
                          <m:t>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000000"/>
                            </a:solidFill>
                          </a:rPr>
                          <m:t>●</m:t>
                        </m:r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blipFill>
                <a:blip r:embed="rId9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81DE766-A18F-2447-9531-625C8789B9D1}"/>
              </a:ext>
            </a:extLst>
          </p:cNvPr>
          <p:cNvSpPr/>
          <p:nvPr/>
        </p:nvSpPr>
        <p:spPr>
          <a:xfrm>
            <a:off x="5334915" y="1758242"/>
            <a:ext cx="102725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283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989B8-B89A-C34C-87B7-E7C04064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668429" y="3196614"/>
            <a:ext cx="1616350" cy="144778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EA718-D8E2-A84F-899B-1F6894555952}"/>
              </a:ext>
            </a:extLst>
          </p:cNvPr>
          <p:cNvGrpSpPr/>
          <p:nvPr/>
        </p:nvGrpSpPr>
        <p:grpSpPr>
          <a:xfrm>
            <a:off x="1974759" y="3268780"/>
            <a:ext cx="988038" cy="638246"/>
            <a:chOff x="1974759" y="3268780"/>
            <a:chExt cx="988038" cy="638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E1EDA7-256F-BE43-B55A-56FAEDE6EFA7}"/>
                </a:ext>
              </a:extLst>
            </p:cNvPr>
            <p:cNvSpPr/>
            <p:nvPr/>
          </p:nvSpPr>
          <p:spPr>
            <a:xfrm rot="184133">
              <a:off x="2770937" y="3268780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106B1-9459-2A4C-909B-D0C0FCBBFECF}"/>
                </a:ext>
              </a:extLst>
            </p:cNvPr>
            <p:cNvSpPr txBox="1"/>
            <p:nvPr/>
          </p:nvSpPr>
          <p:spPr>
            <a:xfrm>
              <a:off x="1974759" y="3383806"/>
              <a:ext cx="98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</a:rPr>
                <a:t>the actual</a:t>
              </a:r>
              <a:br>
                <a:rPr lang="en-US" sz="1400" i="1" dirty="0">
                  <a:solidFill>
                    <a:schemeClr val="bg1"/>
                  </a:solidFill>
                </a:rPr>
              </a:br>
              <a:r>
                <a:rPr lang="en-US" sz="1400" i="1" dirty="0">
                  <a:solidFill>
                    <a:schemeClr val="bg1"/>
                  </a:solidFill>
                </a:rPr>
                <a:t>outcome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0C1779-19EA-4644-928A-C42238E1AAD6}"/>
                </a:ext>
              </a:extLst>
            </p:cNvPr>
            <p:cNvCxnSpPr>
              <a:cxnSpLocks/>
            </p:cNvCxnSpPr>
            <p:nvPr/>
          </p:nvCxnSpPr>
          <p:spPr>
            <a:xfrm rot="184133" flipV="1">
              <a:off x="2579774" y="3318561"/>
              <a:ext cx="153300" cy="12734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9D12F2-ADE7-2B49-804E-476D3E601023}"/>
              </a:ext>
            </a:extLst>
          </p:cNvPr>
          <p:cNvGrpSpPr/>
          <p:nvPr/>
        </p:nvGrpSpPr>
        <p:grpSpPr>
          <a:xfrm>
            <a:off x="2863596" y="2897487"/>
            <a:ext cx="1370595" cy="523220"/>
            <a:chOff x="2857202" y="2897487"/>
            <a:chExt cx="137059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B4A800-4399-E04D-B429-70A17B0BC013}"/>
                </a:ext>
              </a:extLst>
            </p:cNvPr>
            <p:cNvCxnSpPr>
              <a:cxnSpLocks/>
            </p:cNvCxnSpPr>
            <p:nvPr/>
          </p:nvCxnSpPr>
          <p:spPr>
            <a:xfrm rot="184133" flipH="1">
              <a:off x="3004797" y="3221797"/>
              <a:ext cx="295689" cy="12332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2B7683C-B8DC-5A46-835D-85A3FDE9A043}"/>
                </a:ext>
              </a:extLst>
            </p:cNvPr>
            <p:cNvSpPr/>
            <p:nvPr/>
          </p:nvSpPr>
          <p:spPr>
            <a:xfrm rot="2974117" flipH="1">
              <a:off x="2923696" y="3181400"/>
              <a:ext cx="38343" cy="171331"/>
            </a:xfrm>
            <a:prstGeom prst="leftBrace">
              <a:avLst>
                <a:gd name="adj1" fmla="val 79350"/>
                <a:gd name="adj2" fmla="val 5000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B275C-DD7D-7144-AC92-39B9D86864C4}"/>
                </a:ext>
              </a:extLst>
            </p:cNvPr>
            <p:cNvSpPr txBox="1"/>
            <p:nvPr/>
          </p:nvSpPr>
          <p:spPr>
            <a:xfrm>
              <a:off x="3116558" y="2897487"/>
              <a:ext cx="111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“extremer” </a:t>
              </a:r>
              <a:br>
                <a:rPr lang="en-US" sz="1400" i="1" dirty="0"/>
              </a:br>
              <a:r>
                <a:rPr lang="en-US" sz="1400" i="1" dirty="0"/>
                <a:t>outcomes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/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p-value=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3D63A7"/>
                            </a:solidFill>
                          </a:rPr>
                          <m:t>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3D63A7"/>
                            </a:solidFill>
                          </a:rPr>
                          <m:t>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000000"/>
                            </a:solidFill>
                          </a:rPr>
                          <m:t>●</m:t>
                        </m:r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blipFill>
                <a:blip r:embed="rId9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81DE766-A18F-2447-9531-625C8789B9D1}"/>
              </a:ext>
            </a:extLst>
          </p:cNvPr>
          <p:cNvSpPr/>
          <p:nvPr/>
        </p:nvSpPr>
        <p:spPr>
          <a:xfrm>
            <a:off x="5334915" y="1758242"/>
            <a:ext cx="102725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12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989B8-B89A-C34C-87B7-E7C04064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668429" y="3196614"/>
            <a:ext cx="1616350" cy="144778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EA718-D8E2-A84F-899B-1F6894555952}"/>
              </a:ext>
            </a:extLst>
          </p:cNvPr>
          <p:cNvGrpSpPr/>
          <p:nvPr/>
        </p:nvGrpSpPr>
        <p:grpSpPr>
          <a:xfrm>
            <a:off x="1974759" y="3268780"/>
            <a:ext cx="988038" cy="638246"/>
            <a:chOff x="1974759" y="3268780"/>
            <a:chExt cx="988038" cy="638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E1EDA7-256F-BE43-B55A-56FAEDE6EFA7}"/>
                </a:ext>
              </a:extLst>
            </p:cNvPr>
            <p:cNvSpPr/>
            <p:nvPr/>
          </p:nvSpPr>
          <p:spPr>
            <a:xfrm rot="184133">
              <a:off x="2770937" y="3268780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106B1-9459-2A4C-909B-D0C0FCBBFECF}"/>
                </a:ext>
              </a:extLst>
            </p:cNvPr>
            <p:cNvSpPr txBox="1"/>
            <p:nvPr/>
          </p:nvSpPr>
          <p:spPr>
            <a:xfrm>
              <a:off x="1974759" y="3383806"/>
              <a:ext cx="98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</a:rPr>
                <a:t>the actual</a:t>
              </a:r>
              <a:br>
                <a:rPr lang="en-US" sz="1400" i="1" dirty="0">
                  <a:solidFill>
                    <a:schemeClr val="bg1"/>
                  </a:solidFill>
                </a:rPr>
              </a:br>
              <a:r>
                <a:rPr lang="en-US" sz="1400" i="1" dirty="0">
                  <a:solidFill>
                    <a:schemeClr val="bg1"/>
                  </a:solidFill>
                </a:rPr>
                <a:t>outcome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0C1779-19EA-4644-928A-C42238E1AAD6}"/>
                </a:ext>
              </a:extLst>
            </p:cNvPr>
            <p:cNvCxnSpPr>
              <a:cxnSpLocks/>
            </p:cNvCxnSpPr>
            <p:nvPr/>
          </p:nvCxnSpPr>
          <p:spPr>
            <a:xfrm rot="184133" flipV="1">
              <a:off x="2579774" y="3318561"/>
              <a:ext cx="153300" cy="12734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9D12F2-ADE7-2B49-804E-476D3E601023}"/>
              </a:ext>
            </a:extLst>
          </p:cNvPr>
          <p:cNvGrpSpPr/>
          <p:nvPr/>
        </p:nvGrpSpPr>
        <p:grpSpPr>
          <a:xfrm>
            <a:off x="2863596" y="2897487"/>
            <a:ext cx="1370595" cy="523220"/>
            <a:chOff x="2857202" y="2897487"/>
            <a:chExt cx="137059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B4A800-4399-E04D-B429-70A17B0BC013}"/>
                </a:ext>
              </a:extLst>
            </p:cNvPr>
            <p:cNvCxnSpPr>
              <a:cxnSpLocks/>
            </p:cNvCxnSpPr>
            <p:nvPr/>
          </p:nvCxnSpPr>
          <p:spPr>
            <a:xfrm rot="184133" flipH="1">
              <a:off x="3004797" y="3221797"/>
              <a:ext cx="295689" cy="12332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2B7683C-B8DC-5A46-835D-85A3FDE9A043}"/>
                </a:ext>
              </a:extLst>
            </p:cNvPr>
            <p:cNvSpPr/>
            <p:nvPr/>
          </p:nvSpPr>
          <p:spPr>
            <a:xfrm rot="2974117" flipH="1">
              <a:off x="2923696" y="3181400"/>
              <a:ext cx="38343" cy="171331"/>
            </a:xfrm>
            <a:prstGeom prst="leftBrace">
              <a:avLst>
                <a:gd name="adj1" fmla="val 79350"/>
                <a:gd name="adj2" fmla="val 5000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B275C-DD7D-7144-AC92-39B9D86864C4}"/>
                </a:ext>
              </a:extLst>
            </p:cNvPr>
            <p:cNvSpPr txBox="1"/>
            <p:nvPr/>
          </p:nvSpPr>
          <p:spPr>
            <a:xfrm>
              <a:off x="3116558" y="2897487"/>
              <a:ext cx="111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“extremer” </a:t>
              </a:r>
              <a:br>
                <a:rPr lang="en-US" sz="1400" i="1" dirty="0"/>
              </a:br>
              <a:r>
                <a:rPr lang="en-US" sz="1400" i="1" dirty="0"/>
                <a:t>outcomes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0B4E73-2C6E-5841-BB2B-0DC520D311B6}"/>
              </a:ext>
            </a:extLst>
          </p:cNvPr>
          <p:cNvGrpSpPr/>
          <p:nvPr/>
        </p:nvGrpSpPr>
        <p:grpSpPr>
          <a:xfrm>
            <a:off x="5854293" y="2931382"/>
            <a:ext cx="2109604" cy="1889592"/>
            <a:chOff x="5854293" y="2931382"/>
            <a:chExt cx="2109604" cy="18895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BBECE5-EEB6-5D4A-9838-5706B5C9A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4133">
              <a:off x="5854293" y="2931382"/>
              <a:ext cx="2109604" cy="188959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C067A5-57EB-7E46-8678-31F17487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4133">
              <a:off x="6282267" y="3364231"/>
              <a:ext cx="1242081" cy="1112544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E0372B5-D72E-1041-8ECF-D30972D60387}"/>
                </a:ext>
              </a:extLst>
            </p:cNvPr>
            <p:cNvSpPr/>
            <p:nvPr/>
          </p:nvSpPr>
          <p:spPr>
            <a:xfrm rot="184133">
              <a:off x="7153024" y="3418341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/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p-value=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3D63A7"/>
                            </a:solidFill>
                          </a:rPr>
                          <m:t>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3D63A7"/>
                            </a:solidFill>
                          </a:rPr>
                          <m:t>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000000"/>
                            </a:solidFill>
                          </a:rPr>
                          <m:t>●</m:t>
                        </m:r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blipFill>
                <a:blip r:embed="rId9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81DE766-A18F-2447-9531-625C8789B9D1}"/>
              </a:ext>
            </a:extLst>
          </p:cNvPr>
          <p:cNvSpPr/>
          <p:nvPr/>
        </p:nvSpPr>
        <p:spPr>
          <a:xfrm>
            <a:off x="5334915" y="1758242"/>
            <a:ext cx="102725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6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989B8-B89A-C34C-87B7-E7C04064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668429" y="3196614"/>
            <a:ext cx="1616350" cy="144778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EA718-D8E2-A84F-899B-1F6894555952}"/>
              </a:ext>
            </a:extLst>
          </p:cNvPr>
          <p:cNvGrpSpPr/>
          <p:nvPr/>
        </p:nvGrpSpPr>
        <p:grpSpPr>
          <a:xfrm>
            <a:off x="1974759" y="3268780"/>
            <a:ext cx="988038" cy="638246"/>
            <a:chOff x="1974759" y="3268780"/>
            <a:chExt cx="988038" cy="638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E1EDA7-256F-BE43-B55A-56FAEDE6EFA7}"/>
                </a:ext>
              </a:extLst>
            </p:cNvPr>
            <p:cNvSpPr/>
            <p:nvPr/>
          </p:nvSpPr>
          <p:spPr>
            <a:xfrm rot="184133">
              <a:off x="2770937" y="3268780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106B1-9459-2A4C-909B-D0C0FCBBFECF}"/>
                </a:ext>
              </a:extLst>
            </p:cNvPr>
            <p:cNvSpPr txBox="1"/>
            <p:nvPr/>
          </p:nvSpPr>
          <p:spPr>
            <a:xfrm>
              <a:off x="1974759" y="3383806"/>
              <a:ext cx="98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</a:rPr>
                <a:t>the actual</a:t>
              </a:r>
              <a:br>
                <a:rPr lang="en-US" sz="1400" i="1" dirty="0">
                  <a:solidFill>
                    <a:schemeClr val="bg1"/>
                  </a:solidFill>
                </a:rPr>
              </a:br>
              <a:r>
                <a:rPr lang="en-US" sz="1400" i="1" dirty="0">
                  <a:solidFill>
                    <a:schemeClr val="bg1"/>
                  </a:solidFill>
                </a:rPr>
                <a:t>outcome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0C1779-19EA-4644-928A-C42238E1AAD6}"/>
                </a:ext>
              </a:extLst>
            </p:cNvPr>
            <p:cNvCxnSpPr>
              <a:cxnSpLocks/>
            </p:cNvCxnSpPr>
            <p:nvPr/>
          </p:nvCxnSpPr>
          <p:spPr>
            <a:xfrm rot="184133" flipV="1">
              <a:off x="2579774" y="3318561"/>
              <a:ext cx="153300" cy="12734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9D12F2-ADE7-2B49-804E-476D3E601023}"/>
              </a:ext>
            </a:extLst>
          </p:cNvPr>
          <p:cNvGrpSpPr/>
          <p:nvPr/>
        </p:nvGrpSpPr>
        <p:grpSpPr>
          <a:xfrm>
            <a:off x="2863596" y="2897487"/>
            <a:ext cx="1370595" cy="523220"/>
            <a:chOff x="2857202" y="2897487"/>
            <a:chExt cx="137059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B4A800-4399-E04D-B429-70A17B0BC013}"/>
                </a:ext>
              </a:extLst>
            </p:cNvPr>
            <p:cNvCxnSpPr>
              <a:cxnSpLocks/>
            </p:cNvCxnSpPr>
            <p:nvPr/>
          </p:nvCxnSpPr>
          <p:spPr>
            <a:xfrm rot="184133" flipH="1">
              <a:off x="3004797" y="3221797"/>
              <a:ext cx="295689" cy="12332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2B7683C-B8DC-5A46-835D-85A3FDE9A043}"/>
                </a:ext>
              </a:extLst>
            </p:cNvPr>
            <p:cNvSpPr/>
            <p:nvPr/>
          </p:nvSpPr>
          <p:spPr>
            <a:xfrm rot="2974117" flipH="1">
              <a:off x="2923696" y="3181400"/>
              <a:ext cx="38343" cy="171331"/>
            </a:xfrm>
            <a:prstGeom prst="leftBrace">
              <a:avLst>
                <a:gd name="adj1" fmla="val 79350"/>
                <a:gd name="adj2" fmla="val 5000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B275C-DD7D-7144-AC92-39B9D86864C4}"/>
                </a:ext>
              </a:extLst>
            </p:cNvPr>
            <p:cNvSpPr txBox="1"/>
            <p:nvPr/>
          </p:nvSpPr>
          <p:spPr>
            <a:xfrm>
              <a:off x="3116558" y="2897487"/>
              <a:ext cx="111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“extremer” </a:t>
              </a:r>
              <a:br>
                <a:rPr lang="en-US" sz="1400" i="1" dirty="0"/>
              </a:br>
              <a:r>
                <a:rPr lang="en-US" sz="1400" i="1" dirty="0"/>
                <a:t>outcomes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0B4E73-2C6E-5841-BB2B-0DC520D311B6}"/>
              </a:ext>
            </a:extLst>
          </p:cNvPr>
          <p:cNvGrpSpPr/>
          <p:nvPr/>
        </p:nvGrpSpPr>
        <p:grpSpPr>
          <a:xfrm>
            <a:off x="5854293" y="2931382"/>
            <a:ext cx="2109604" cy="1889592"/>
            <a:chOff x="5854293" y="2931382"/>
            <a:chExt cx="2109604" cy="18895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BBECE5-EEB6-5D4A-9838-5706B5C9A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4133">
              <a:off x="5854293" y="2931382"/>
              <a:ext cx="2109604" cy="188959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C067A5-57EB-7E46-8678-31F17487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4133">
              <a:off x="6282267" y="3364231"/>
              <a:ext cx="1242081" cy="1112544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E0372B5-D72E-1041-8ECF-D30972D60387}"/>
                </a:ext>
              </a:extLst>
            </p:cNvPr>
            <p:cNvSpPr/>
            <p:nvPr/>
          </p:nvSpPr>
          <p:spPr>
            <a:xfrm rot="184133">
              <a:off x="7153024" y="3418341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/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p-value=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3D63A7"/>
                            </a:solidFill>
                          </a:rPr>
                          <m:t>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3D63A7"/>
                            </a:solidFill>
                          </a:rPr>
                          <m:t>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000000"/>
                            </a:solidFill>
                          </a:rPr>
                          <m:t>●</m:t>
                        </m:r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blipFill>
                <a:blip r:embed="rId9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31A6CA7-6F5D-554C-8E3F-9D3D30505216}"/>
              </a:ext>
            </a:extLst>
          </p:cNvPr>
          <p:cNvSpPr txBox="1"/>
          <p:nvPr/>
        </p:nvSpPr>
        <p:spPr>
          <a:xfrm>
            <a:off x="7844233" y="3224711"/>
            <a:ext cx="1111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bigger</a:t>
            </a:r>
          </a:p>
          <a:p>
            <a:pPr algn="ctr"/>
            <a:r>
              <a:rPr lang="en-US" sz="1400" i="1" dirty="0"/>
              <a:t>p-value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81DE766-A18F-2447-9531-625C8789B9D1}"/>
              </a:ext>
            </a:extLst>
          </p:cNvPr>
          <p:cNvSpPr/>
          <p:nvPr/>
        </p:nvSpPr>
        <p:spPr>
          <a:xfrm>
            <a:off x="5334915" y="1758242"/>
            <a:ext cx="102725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14568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8492-9097-F04E-9C3E-F52792AF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P-value,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2B33A-889A-B548-8A63-35B44988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65" y="1369219"/>
            <a:ext cx="8192837" cy="162859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Null-hypothesis: </a:t>
            </a:r>
            <a:r>
              <a:rPr lang="en-US" sz="1800" dirty="0"/>
              <a:t>a hypothesis you </a:t>
            </a:r>
            <a:r>
              <a:rPr lang="en-US" sz="1800" dirty="0">
                <a:solidFill>
                  <a:srgbClr val="0010FB"/>
                </a:solidFill>
              </a:rPr>
              <a:t>want to reject</a:t>
            </a:r>
            <a:r>
              <a:rPr lang="en-US" sz="1800" dirty="0"/>
              <a:t> &amp; </a:t>
            </a:r>
            <a:r>
              <a:rPr lang="en-US" sz="1800" u="sng" dirty="0"/>
              <a:t>assume</a:t>
            </a:r>
            <a:r>
              <a:rPr lang="en-US" sz="1800" dirty="0"/>
              <a:t> that it is </a:t>
            </a:r>
            <a:r>
              <a:rPr lang="en-US" sz="1800" dirty="0">
                <a:solidFill>
                  <a:srgbClr val="7030A0"/>
                </a:solidFill>
              </a:rPr>
              <a:t>correct</a:t>
            </a:r>
            <a:r>
              <a:rPr lang="en-US" sz="1800" dirty="0"/>
              <a:t>. </a:t>
            </a:r>
          </a:p>
          <a:p>
            <a:r>
              <a:rPr lang="en-US" sz="1800" b="1" dirty="0"/>
              <a:t>P</a:t>
            </a:r>
            <a:r>
              <a:rPr lang="en-US" sz="1800" b="1" i="1" dirty="0"/>
              <a:t>-</a:t>
            </a:r>
            <a:r>
              <a:rPr lang="en-US" sz="1800" b="1" dirty="0"/>
              <a:t>value:</a:t>
            </a:r>
            <a:r>
              <a:rPr lang="en-US" sz="1800" dirty="0"/>
              <a:t> the probability of getting an </a:t>
            </a:r>
            <a:r>
              <a:rPr lang="en-US" sz="1800" b="1" dirty="0"/>
              <a:t>outcome</a:t>
            </a:r>
            <a:r>
              <a:rPr lang="en-US" sz="1800" dirty="0"/>
              <a:t> as </a:t>
            </a:r>
            <a:r>
              <a:rPr lang="en-US" sz="1800" b="1" dirty="0"/>
              <a:t>“extreme”</a:t>
            </a:r>
            <a:r>
              <a:rPr lang="en-US" sz="1800" dirty="0"/>
              <a:t> or more than the </a:t>
            </a:r>
            <a:r>
              <a:rPr lang="en-US" sz="1800" b="1" dirty="0"/>
              <a:t>observed</a:t>
            </a:r>
            <a:r>
              <a:rPr lang="en-US" sz="1800" dirty="0"/>
              <a:t> outcome.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small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p-value is used as a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stronger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evidence towards </a:t>
            </a:r>
            <a:r>
              <a:rPr lang="en-US" sz="1800" dirty="0">
                <a:solidFill>
                  <a:srgbClr val="0010FB"/>
                </a:solidFill>
              </a:rPr>
              <a:t>rejecting</a:t>
            </a:r>
            <a:r>
              <a:rPr lang="en-US" sz="1800" dirty="0"/>
              <a:t> the </a:t>
            </a:r>
            <a:r>
              <a:rPr lang="en-US" sz="1800" dirty="0">
                <a:solidFill>
                  <a:srgbClr val="FF0000"/>
                </a:solidFill>
              </a:rPr>
              <a:t>null-hypothesis</a:t>
            </a:r>
            <a:r>
              <a:rPr lang="en-US" sz="1800" dirty="0"/>
              <a:t>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BF38B-8A93-DF4E-8553-F692DC08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4C3DEF-0F00-A944-8937-A7A1F2AA05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415239" y="2966767"/>
            <a:ext cx="2109604" cy="18895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989B8-B89A-C34C-87B7-E7C04064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4133">
            <a:off x="1668429" y="3196614"/>
            <a:ext cx="1616350" cy="144778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D2EA718-D8E2-A84F-899B-1F6894555952}"/>
              </a:ext>
            </a:extLst>
          </p:cNvPr>
          <p:cNvGrpSpPr/>
          <p:nvPr/>
        </p:nvGrpSpPr>
        <p:grpSpPr>
          <a:xfrm>
            <a:off x="1974759" y="3268780"/>
            <a:ext cx="988038" cy="638246"/>
            <a:chOff x="1974759" y="3268780"/>
            <a:chExt cx="988038" cy="6382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7E1EDA7-256F-BE43-B55A-56FAEDE6EFA7}"/>
                </a:ext>
              </a:extLst>
            </p:cNvPr>
            <p:cNvSpPr/>
            <p:nvPr/>
          </p:nvSpPr>
          <p:spPr>
            <a:xfrm rot="184133">
              <a:off x="2770937" y="3268780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2106B1-9459-2A4C-909B-D0C0FCBBFECF}"/>
                </a:ext>
              </a:extLst>
            </p:cNvPr>
            <p:cNvSpPr txBox="1"/>
            <p:nvPr/>
          </p:nvSpPr>
          <p:spPr>
            <a:xfrm>
              <a:off x="1974759" y="3383806"/>
              <a:ext cx="988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</a:rPr>
                <a:t>the actual</a:t>
              </a:r>
              <a:br>
                <a:rPr lang="en-US" sz="1400" i="1" dirty="0">
                  <a:solidFill>
                    <a:schemeClr val="bg1"/>
                  </a:solidFill>
                </a:rPr>
              </a:br>
              <a:r>
                <a:rPr lang="en-US" sz="1400" i="1" dirty="0">
                  <a:solidFill>
                    <a:schemeClr val="bg1"/>
                  </a:solidFill>
                </a:rPr>
                <a:t>outcome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0C1779-19EA-4644-928A-C42238E1AAD6}"/>
                </a:ext>
              </a:extLst>
            </p:cNvPr>
            <p:cNvCxnSpPr>
              <a:cxnSpLocks/>
            </p:cNvCxnSpPr>
            <p:nvPr/>
          </p:nvCxnSpPr>
          <p:spPr>
            <a:xfrm rot="184133" flipV="1">
              <a:off x="2579774" y="3318561"/>
              <a:ext cx="153300" cy="12734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9D12F2-ADE7-2B49-804E-476D3E601023}"/>
              </a:ext>
            </a:extLst>
          </p:cNvPr>
          <p:cNvGrpSpPr/>
          <p:nvPr/>
        </p:nvGrpSpPr>
        <p:grpSpPr>
          <a:xfrm>
            <a:off x="2863596" y="2897487"/>
            <a:ext cx="1370595" cy="523220"/>
            <a:chOff x="2857202" y="2897487"/>
            <a:chExt cx="137059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B4A800-4399-E04D-B429-70A17B0BC013}"/>
                </a:ext>
              </a:extLst>
            </p:cNvPr>
            <p:cNvCxnSpPr>
              <a:cxnSpLocks/>
            </p:cNvCxnSpPr>
            <p:nvPr/>
          </p:nvCxnSpPr>
          <p:spPr>
            <a:xfrm rot="184133" flipH="1">
              <a:off x="3004797" y="3221797"/>
              <a:ext cx="295689" cy="12332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2B7683C-B8DC-5A46-835D-85A3FDE9A043}"/>
                </a:ext>
              </a:extLst>
            </p:cNvPr>
            <p:cNvSpPr/>
            <p:nvPr/>
          </p:nvSpPr>
          <p:spPr>
            <a:xfrm rot="2974117" flipH="1">
              <a:off x="2923696" y="3181400"/>
              <a:ext cx="38343" cy="171331"/>
            </a:xfrm>
            <a:prstGeom prst="leftBrace">
              <a:avLst>
                <a:gd name="adj1" fmla="val 79350"/>
                <a:gd name="adj2" fmla="val 5000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2B275C-DD7D-7144-AC92-39B9D86864C4}"/>
                </a:ext>
              </a:extLst>
            </p:cNvPr>
            <p:cNvSpPr txBox="1"/>
            <p:nvPr/>
          </p:nvSpPr>
          <p:spPr>
            <a:xfrm>
              <a:off x="3116558" y="2897487"/>
              <a:ext cx="1111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“extremer” </a:t>
              </a:r>
              <a:br>
                <a:rPr lang="en-US" sz="1400" i="1" dirty="0"/>
              </a:br>
              <a:r>
                <a:rPr lang="en-US" sz="1400" i="1" dirty="0"/>
                <a:t>outcomes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887B88-3CD3-7B42-B1F7-B65CB71F2B8A}"/>
              </a:ext>
            </a:extLst>
          </p:cNvPr>
          <p:cNvSpPr txBox="1"/>
          <p:nvPr/>
        </p:nvSpPr>
        <p:spPr>
          <a:xfrm>
            <a:off x="1440292" y="4370790"/>
            <a:ext cx="2003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all possible outcomes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0B4E73-2C6E-5841-BB2B-0DC520D311B6}"/>
              </a:ext>
            </a:extLst>
          </p:cNvPr>
          <p:cNvGrpSpPr/>
          <p:nvPr/>
        </p:nvGrpSpPr>
        <p:grpSpPr>
          <a:xfrm>
            <a:off x="5854293" y="2931382"/>
            <a:ext cx="2109604" cy="1889592"/>
            <a:chOff x="5854293" y="2931382"/>
            <a:chExt cx="2109604" cy="18895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BBECE5-EEB6-5D4A-9838-5706B5C9A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4133">
              <a:off x="5854293" y="2931382"/>
              <a:ext cx="2109604" cy="188959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C067A5-57EB-7E46-8678-31F17487D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4133">
              <a:off x="6282267" y="3364231"/>
              <a:ext cx="1242081" cy="1112544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E0372B5-D72E-1041-8ECF-D30972D60387}"/>
                </a:ext>
              </a:extLst>
            </p:cNvPr>
            <p:cNvSpPr/>
            <p:nvPr/>
          </p:nvSpPr>
          <p:spPr>
            <a:xfrm rot="184133">
              <a:off x="7153024" y="3418341"/>
              <a:ext cx="77923" cy="72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2B53EC2-998C-7C4B-84EF-F0B02D9870C0}"/>
              </a:ext>
            </a:extLst>
          </p:cNvPr>
          <p:cNvSpPr/>
          <p:nvPr/>
        </p:nvSpPr>
        <p:spPr>
          <a:xfrm>
            <a:off x="8111607" y="368236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/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p-value=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3D63A7"/>
                            </a:solidFill>
                          </a:rPr>
                          <m:t>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3D63A7"/>
                            </a:solidFill>
                          </a:rPr>
                          <m:t>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smtClean="0">
                            <a:solidFill>
                              <a:srgbClr val="000000"/>
                            </a:solidFill>
                          </a:rPr>
                          <m:t>●</m:t>
                        </m:r>
                      </m:den>
                    </m:f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BFFE2F-DB9E-8149-B3E7-D1542E266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375" y="3839204"/>
                <a:ext cx="2033189" cy="627416"/>
              </a:xfrm>
              <a:prstGeom prst="rect">
                <a:avLst/>
              </a:prstGeom>
              <a:blipFill>
                <a:blip r:embed="rId9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31A6CA7-6F5D-554C-8E3F-9D3D30505216}"/>
              </a:ext>
            </a:extLst>
          </p:cNvPr>
          <p:cNvSpPr txBox="1"/>
          <p:nvPr/>
        </p:nvSpPr>
        <p:spPr>
          <a:xfrm>
            <a:off x="7844233" y="3224711"/>
            <a:ext cx="1111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bigger</a:t>
            </a:r>
          </a:p>
          <a:p>
            <a:pPr algn="ctr"/>
            <a:r>
              <a:rPr lang="en-US" sz="1400" i="1" dirty="0"/>
              <a:t>p-value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E44AF93-6967-974A-AA87-7ACFD19FCC24}"/>
              </a:ext>
            </a:extLst>
          </p:cNvPr>
          <p:cNvSpPr/>
          <p:nvPr/>
        </p:nvSpPr>
        <p:spPr>
          <a:xfrm>
            <a:off x="4182605" y="1760290"/>
            <a:ext cx="90758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AAC10A-3349-0D46-8221-7C7012237308}"/>
              </a:ext>
            </a:extLst>
          </p:cNvPr>
          <p:cNvSpPr/>
          <p:nvPr/>
        </p:nvSpPr>
        <p:spPr>
          <a:xfrm>
            <a:off x="761889" y="2002932"/>
            <a:ext cx="1736613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81DE766-A18F-2447-9531-625C8789B9D1}"/>
              </a:ext>
            </a:extLst>
          </p:cNvPr>
          <p:cNvSpPr/>
          <p:nvPr/>
        </p:nvSpPr>
        <p:spPr>
          <a:xfrm>
            <a:off x="5334915" y="1758242"/>
            <a:ext cx="1027250" cy="282923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10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27C53B-A290-8F44-9124-9E9606765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43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770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71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960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017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667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4050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blipFill>
                <a:blip r:embed="rId9"/>
                <a:stretch>
                  <a:fillRect l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591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05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125116" cy="276999"/>
              </a:xfrm>
              <a:prstGeom prst="rect">
                <a:avLst/>
              </a:prstGeom>
              <a:blipFill>
                <a:blip r:embed="rId9"/>
                <a:stretch>
                  <a:fillRect l="-333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148904" cy="276999"/>
              </a:xfrm>
              <a:prstGeom prst="rect">
                <a:avLst/>
              </a:prstGeom>
              <a:blipFill>
                <a:blip r:embed="rId10"/>
                <a:stretch>
                  <a:fillRect l="-326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14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32845</TotalTime>
  <Words>10065</Words>
  <Application>Microsoft Macintosh PowerPoint</Application>
  <PresentationFormat>On-screen Show (16:9)</PresentationFormat>
  <Paragraphs>2264</Paragraphs>
  <Slides>236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236</vt:i4>
      </vt:variant>
    </vt:vector>
  </HeadingPairs>
  <TitlesOfParts>
    <vt:vector size="244" baseType="lpstr">
      <vt:lpstr>Calibri</vt:lpstr>
      <vt:lpstr>Cambria Math</vt:lpstr>
      <vt:lpstr>Arial</vt:lpstr>
      <vt:lpstr>Wingdings</vt:lpstr>
      <vt:lpstr>Segoe Print</vt:lpstr>
      <vt:lpstr>Calibri Light</vt:lpstr>
      <vt:lpstr>Times New Roman</vt:lpstr>
      <vt:lpstr>Office Theme</vt:lpstr>
      <vt:lpstr>Not All Claims are Created Equal:  Choosing the Right Statistical Approach to Assess Hypotheses</vt:lpstr>
      <vt:lpstr>The Cycle of Empirical Research</vt:lpstr>
      <vt:lpstr>The Cycle of Empirical Research</vt:lpstr>
      <vt:lpstr>The Cycle of Empirical Research</vt:lpstr>
      <vt:lpstr>The Cycle of Empirical Research</vt:lpstr>
      <vt:lpstr>The Cycle of Empirical Research</vt:lpstr>
      <vt:lpstr>The Cycle of Empirical Research</vt:lpstr>
      <vt:lpstr>Hypotheses</vt:lpstr>
      <vt:lpstr>Hypotheses</vt:lpstr>
      <vt:lpstr>Hypotheses</vt:lpstr>
      <vt:lpstr>Hypotheses</vt:lpstr>
      <vt:lpstr>Hypotheses</vt:lpstr>
      <vt:lpstr>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Typical AI Experiment </vt:lpstr>
      <vt:lpstr>A Typical AI Experiment </vt:lpstr>
      <vt:lpstr>A Typical AI Experiment </vt:lpstr>
      <vt:lpstr>A Typical AI Experiment </vt:lpstr>
      <vt:lpstr>A Typical AI Experiment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PowerPoint Presentation</vt:lpstr>
      <vt:lpstr>PowerPoint Presentation</vt:lpstr>
      <vt:lpstr>Hypothesis vs Statistical Techniques</vt:lpstr>
      <vt:lpstr>Hypothesis vs Statistical Techniques</vt:lpstr>
      <vt:lpstr>Hypothesis vs Statistical Techniques</vt:lpstr>
      <vt:lpstr>Omission of hypotheses</vt:lpstr>
      <vt:lpstr>Omission of hypotheses</vt:lpstr>
      <vt:lpstr>Omission of hypotheses</vt:lpstr>
      <vt:lpstr>Omission of hypotheses</vt:lpstr>
      <vt:lpstr>Omission of hypotheses</vt:lpstr>
      <vt:lpstr>Omission of hypotheses</vt:lpstr>
      <vt:lpstr>Omission of hypotheses</vt:lpstr>
      <vt:lpstr>Talk Summary &amp; Statement</vt:lpstr>
      <vt:lpstr>Statistical tools in this work . . . </vt:lpstr>
      <vt:lpstr>Statistical tools in this work . . . </vt:lpstr>
      <vt:lpstr>PowerPoint Presentation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Null-Hypothesis Significance Testing</vt:lpstr>
      <vt:lpstr>Null-Hypothesis Significance Testing</vt:lpstr>
      <vt:lpstr>Null-Hypothesis Significance Testing</vt:lpstr>
      <vt:lpstr>Null-Hypothesis Significance Testing</vt:lpstr>
      <vt:lpstr>Null-Hypothesis Significance Testing</vt:lpstr>
      <vt:lpstr>Null-Hypothesis Significance Testing</vt:lpstr>
      <vt:lpstr>Null-Hypothesis Significance Testing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P-value, Visualized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Interpreting p-values </vt:lpstr>
      <vt:lpstr>Interpreting p-values </vt:lpstr>
      <vt:lpstr>Interpreting p-values </vt:lpstr>
      <vt:lpstr>Interpreting p-value</vt:lpstr>
      <vt:lpstr>Interpreting p-value</vt:lpstr>
      <vt:lpstr>Interpreting p-value</vt:lpstr>
      <vt:lpstr>Interpreting p-value</vt:lpstr>
      <vt:lpstr>Interpreting p-value</vt:lpstr>
      <vt:lpstr>Interpreting p-value</vt:lpstr>
      <vt:lpstr>Interpreting p-value</vt:lpstr>
      <vt:lpstr>Interpreting p-value</vt:lpstr>
      <vt:lpstr>Interpreting p-value</vt:lpstr>
      <vt:lpstr>Interpreting p-value</vt:lpstr>
      <vt:lpstr>Remember this?</vt:lpstr>
      <vt:lpstr>Remember this?</vt:lpstr>
      <vt:lpstr>Remember this?</vt:lpstr>
      <vt:lpstr>Remember this?</vt:lpstr>
      <vt:lpstr>Remember this?</vt:lpstr>
      <vt:lpstr>Intermediate Summary</vt:lpstr>
      <vt:lpstr>Intermediate Summary</vt:lpstr>
      <vt:lpstr>Intermediate Summary</vt:lpstr>
      <vt:lpstr>Intermediate Summary</vt:lpstr>
      <vt:lpstr>PowerPoint Presentation</vt:lpstr>
      <vt:lpstr>PowerPoint Presentation</vt:lpstr>
      <vt:lpstr>Posterior Intervals </vt:lpstr>
      <vt:lpstr>Posterior Intervals </vt:lpstr>
      <vt:lpstr>Posterior Intervals </vt:lpstr>
      <vt:lpstr>Posterior Intervals </vt:lpstr>
      <vt:lpstr>Posterior Intervals </vt:lpstr>
      <vt:lpstr>Posterior Intervals </vt:lpstr>
      <vt:lpstr>Posterior Intervals </vt:lpstr>
      <vt:lpstr>Posterior Intervals </vt:lpstr>
      <vt:lpstr>Posterior Intervals </vt:lpstr>
      <vt:lpstr>Posterior Intervals </vt:lpstr>
      <vt:lpstr>Posterior Intervals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2nd Intermediate Summary</vt:lpstr>
      <vt:lpstr>2nd Intermediate Summary</vt:lpstr>
      <vt:lpstr>2nd Intermediate Summary</vt:lpstr>
      <vt:lpstr>2nd Intermediate Summary</vt:lpstr>
      <vt:lpstr>Final Section:  Common Practices, Comparisons and Suggestions</vt:lpstr>
      <vt:lpstr>Survey of the NLP Community</vt:lpstr>
      <vt:lpstr>Survey of the NLP Community</vt:lpstr>
      <vt:lpstr>Survey of the NLP Community</vt:lpstr>
      <vt:lpstr>Survey of the NLP Community</vt:lpstr>
      <vt:lpstr>Survey of the NLP Community</vt:lpstr>
      <vt:lpstr>Survey of the NLP Community</vt:lpstr>
      <vt:lpstr>Survey of the NLP Community</vt:lpstr>
      <vt:lpstr>Participants in Our Survey</vt:lpstr>
      <vt:lpstr>Participants in Our Survey</vt:lpstr>
      <vt:lpstr>Participants in Our Survey</vt:lpstr>
      <vt:lpstr>Participants in Our Survey</vt:lpstr>
      <vt:lpstr>Participants in Our Survey</vt:lpstr>
      <vt:lpstr>Participants in Our Survey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Measures of [Un]Certainty</vt:lpstr>
      <vt:lpstr>Measures of [Un]Certainty</vt:lpstr>
      <vt:lpstr>Measures of [Un]Certainty</vt:lpstr>
      <vt:lpstr>Measures of [Un]Certainty</vt:lpstr>
      <vt:lpstr>Measures of [Un]Certainty</vt:lpstr>
      <vt:lpstr>Susceptibility to Misinterpretation</vt:lpstr>
      <vt:lpstr>Susceptibility to Misinterpretation</vt:lpstr>
      <vt:lpstr>Participants in Our Survey</vt:lpstr>
      <vt:lpstr>Participants in Our Survey</vt:lpstr>
      <vt:lpstr>A Survey Question: Interpreting P-value</vt:lpstr>
      <vt:lpstr>A Survey Question: Interpreting P-value</vt:lpstr>
      <vt:lpstr>A Survey Question: Interpreting P-value</vt:lpstr>
      <vt:lpstr>A Survey Question: Interpreting P-value</vt:lpstr>
      <vt:lpstr>Unintended Misleading Result by Iterative Testing</vt:lpstr>
      <vt:lpstr>Unintended Misleading Result by Iterative Testing</vt:lpstr>
      <vt:lpstr>Unintended Misleading Result by Iterative Testing</vt:lpstr>
      <vt:lpstr>Unintended Misleading Result by Iterative Testing</vt:lpstr>
      <vt:lpstr>Unintended Misleading Result by Iterative Testing</vt:lpstr>
      <vt:lpstr>Unintended Misleading Result by Iterative Testing</vt:lpstr>
      <vt:lpstr>The Need for Assumptions</vt:lpstr>
      <vt:lpstr>The Need for Assumptions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The Usage of “Significance”: Our Recommendation</vt:lpstr>
      <vt:lpstr>Tips and Suggestions </vt:lpstr>
      <vt:lpstr>Tips and Suggestions </vt:lpstr>
      <vt:lpstr>Tips and Suggestions </vt:lpstr>
      <vt:lpstr>Tips and Suggestions </vt:lpstr>
      <vt:lpstr>HyBayes Package</vt:lpstr>
      <vt:lpstr>PowerPoint Presentation</vt:lpstr>
      <vt:lpstr>          That’s it! </vt:lpstr>
      <vt:lpstr>Participants in our Survey</vt:lpstr>
      <vt:lpstr>Participants in our Survey</vt:lpstr>
      <vt:lpstr>Participants in Our Survey</vt:lpstr>
      <vt:lpstr>Participants in Our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Learning of  Scientific Papers from Citations</dc:title>
  <cp:lastModifiedBy>Daniel Khashabi</cp:lastModifiedBy>
  <cp:revision>435</cp:revision>
  <dcterms:modified xsi:type="dcterms:W3CDTF">2020-02-26T22:13:47Z</dcterms:modified>
</cp:coreProperties>
</file>